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3"/>
  </p:sldMasterIdLst>
  <p:notesMasterIdLst>
    <p:notesMasterId r:id="rId18"/>
  </p:notesMasterIdLst>
  <p:sldIdLst>
    <p:sldId id="257" r:id="rId4"/>
    <p:sldId id="259" r:id="rId5"/>
    <p:sldId id="274" r:id="rId6"/>
    <p:sldId id="273" r:id="rId7"/>
    <p:sldId id="275" r:id="rId8"/>
    <p:sldId id="276" r:id="rId9"/>
    <p:sldId id="277" r:id="rId10"/>
    <p:sldId id="278" r:id="rId11"/>
    <p:sldId id="272" r:id="rId12"/>
    <p:sldId id="268" r:id="rId13"/>
    <p:sldId id="279" r:id="rId14"/>
    <p:sldId id="263" r:id="rId15"/>
    <p:sldId id="280" r:id="rId16"/>
    <p:sldId id="270" r:id="rId1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SAFY" initials="S" lastIdx="1" clrIdx="0">
    <p:extLst>
      <p:ext uri="{19B8F6BF-5375-455C-9EA6-DF929625EA0E}">
        <p15:presenceInfo xmlns:p15="http://schemas.microsoft.com/office/powerpoint/2012/main" userId="SSAFY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89D4922-71EF-4C31-8C65-36E55A09868D}" v="145" dt="2023-05-25T12:39:38.65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983" autoAdjust="0"/>
    <p:restoredTop sz="92891" autoAdjust="0"/>
  </p:normalViewPr>
  <p:slideViewPr>
    <p:cSldViewPr snapToGrid="0">
      <p:cViewPr>
        <p:scale>
          <a:sx n="75" d="100"/>
          <a:sy n="75" d="100"/>
        </p:scale>
        <p:origin x="66" y="3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notesMaster" Target="notesMasters/notesMaster1.xml"/><Relationship Id="rId3" Type="http://schemas.openxmlformats.org/officeDocument/2006/relationships/slideMaster" Target="slideMasters/slideMaster1.xml"/><Relationship Id="rId21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microsoft.com/office/2015/10/relationships/revisionInfo" Target="revisionInfo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commentAuthors" Target="commentAuthor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5C6169-8DD2-4E65-8659-469B178C80B8}" type="datetimeFigureOut">
              <a:rPr lang="ko-KR" altLang="en-US" smtClean="0"/>
              <a:t>2023-05-25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35C120-7178-4812-8987-2CD8DC2F2D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32661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ikidocs.net/24603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35C120-7178-4812-8987-2CD8DC2F2D4B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36784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latin typeface="Calibri"/>
                <a:ea typeface="맑은 고딕"/>
                <a:cs typeface="Calibri"/>
              </a:rPr>
              <a:t>그렇게 선택된 장르들 중에 </a:t>
            </a:r>
          </a:p>
          <a:p>
            <a:r>
              <a:rPr lang="ko-KR" altLang="en-US" dirty="0">
                <a:latin typeface="Calibri"/>
                <a:ea typeface="맑은 고딕"/>
                <a:cs typeface="Calibri"/>
              </a:rPr>
              <a:t>가장 많이 선택된 3개의 장르만 골라서 </a:t>
            </a:r>
          </a:p>
          <a:p>
            <a:r>
              <a:rPr lang="ko-KR" altLang="en-US" dirty="0">
                <a:latin typeface="Calibri"/>
                <a:ea typeface="맑은 고딕"/>
                <a:cs typeface="Calibri"/>
              </a:rPr>
              <a:t>`점수 </a:t>
            </a:r>
            <a:r>
              <a:rPr lang="ko-KR" altLang="en-US" dirty="0" err="1">
                <a:latin typeface="Calibri"/>
                <a:ea typeface="맑은 고딕"/>
                <a:cs typeface="Calibri"/>
              </a:rPr>
              <a:t>내림차순`으로</a:t>
            </a:r>
            <a:r>
              <a:rPr lang="ko-KR" altLang="en-US" dirty="0">
                <a:latin typeface="Calibri"/>
                <a:ea typeface="맑은 고딕"/>
                <a:cs typeface="Calibri"/>
              </a:rPr>
              <a:t> 정렬된 영화 중에서</a:t>
            </a:r>
          </a:p>
          <a:p>
            <a:r>
              <a:rPr lang="ko-KR" altLang="en-US" dirty="0">
                <a:latin typeface="Calibri"/>
                <a:ea typeface="맑은 고딕"/>
                <a:cs typeface="Calibri"/>
              </a:rPr>
              <a:t>해당 장르가 포함된 영화 15개를 유저에게 추천합니다. </a:t>
            </a:r>
          </a:p>
          <a:p>
            <a:endParaRPr lang="ko-KR" altLang="en-US" dirty="0">
              <a:latin typeface="Calibri"/>
              <a:ea typeface="맑은 고딕"/>
              <a:cs typeface="Calibri"/>
            </a:endParaRPr>
          </a:p>
          <a:p>
            <a:r>
              <a:rPr lang="ko-KR" altLang="en-US" dirty="0">
                <a:latin typeface="Calibri"/>
                <a:ea typeface="맑은 고딕"/>
                <a:cs typeface="Calibri"/>
              </a:rPr>
              <a:t>여기서 </a:t>
            </a:r>
            <a:r>
              <a:rPr lang="ko-KR" altLang="en-US" dirty="0" err="1">
                <a:latin typeface="Calibri"/>
                <a:ea typeface="맑은 고딕"/>
                <a:cs typeface="Calibri"/>
              </a:rPr>
              <a:t>점수란</a:t>
            </a:r>
            <a:r>
              <a:rPr lang="ko-KR" altLang="en-US" dirty="0">
                <a:latin typeface="Calibri"/>
                <a:ea typeface="맑은 고딕"/>
                <a:cs typeface="Calibri"/>
              </a:rPr>
              <a:t> (다음페이지로 넘어간다)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35C120-7178-4812-8987-2CD8DC2F2D4B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19683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err="1">
                <a:ea typeface="맑은 고딕"/>
                <a:cs typeface="+mn-lt"/>
              </a:rPr>
              <a:t>TMDB에서</a:t>
            </a:r>
            <a:r>
              <a:rPr lang="en-US" altLang="ko-KR" dirty="0">
                <a:ea typeface="맑은 고딕"/>
                <a:cs typeface="+mn-lt"/>
              </a:rPr>
              <a:t> </a:t>
            </a:r>
            <a:r>
              <a:rPr lang="en-US" altLang="ko-KR" err="1">
                <a:ea typeface="맑은 고딕"/>
                <a:cs typeface="+mn-lt"/>
              </a:rPr>
              <a:t>제공하는</a:t>
            </a:r>
            <a:r>
              <a:rPr lang="en-US" altLang="ko-KR" dirty="0">
                <a:ea typeface="맑은 고딕"/>
                <a:cs typeface="+mn-lt"/>
              </a:rPr>
              <a:t> </a:t>
            </a:r>
            <a:r>
              <a:rPr lang="en-US" altLang="ko-KR" err="1">
                <a:ea typeface="맑은 고딕"/>
                <a:cs typeface="+mn-lt"/>
              </a:rPr>
              <a:t>평점과</a:t>
            </a:r>
            <a:r>
              <a:rPr lang="en-US" altLang="ko-KR" dirty="0">
                <a:ea typeface="맑은 고딕"/>
                <a:cs typeface="+mn-lt"/>
              </a:rPr>
              <a:t> 총 </a:t>
            </a:r>
            <a:r>
              <a:rPr lang="en-US" altLang="ko-KR" err="1">
                <a:ea typeface="맑은 고딕"/>
                <a:cs typeface="+mn-lt"/>
              </a:rPr>
              <a:t>평점</a:t>
            </a:r>
            <a:r>
              <a:rPr lang="en-US" altLang="ko-KR" dirty="0">
                <a:ea typeface="맑은 고딕"/>
                <a:cs typeface="+mn-lt"/>
              </a:rPr>
              <a:t> 개수를 </a:t>
            </a:r>
            <a:r>
              <a:rPr lang="en-US" altLang="ko-KR" err="1">
                <a:ea typeface="맑은 고딕"/>
                <a:cs typeface="+mn-lt"/>
              </a:rPr>
              <a:t>이용해서</a:t>
            </a:r>
            <a:r>
              <a:rPr lang="en-US" altLang="ko-KR" dirty="0">
                <a:ea typeface="맑은 고딕"/>
                <a:cs typeface="+mn-lt"/>
              </a:rPr>
              <a:t> </a:t>
            </a:r>
            <a:r>
              <a:rPr lang="en-US" altLang="ko-KR" err="1">
                <a:ea typeface="맑은 고딕"/>
                <a:cs typeface="+mn-lt"/>
              </a:rPr>
              <a:t>IMDB에서</a:t>
            </a:r>
            <a:r>
              <a:rPr lang="en-US" altLang="ko-KR" dirty="0">
                <a:ea typeface="맑은 고딕"/>
                <a:cs typeface="+mn-lt"/>
              </a:rPr>
              <a:t> </a:t>
            </a:r>
            <a:r>
              <a:rPr lang="en-US" altLang="ko-KR" err="1">
                <a:ea typeface="맑은 고딕"/>
                <a:cs typeface="+mn-lt"/>
              </a:rPr>
              <a:t>제공하는</a:t>
            </a:r>
            <a:r>
              <a:rPr lang="en-US" altLang="ko-KR" dirty="0">
                <a:ea typeface="맑은 고딕"/>
                <a:cs typeface="+mn-lt"/>
              </a:rPr>
              <a:t> </a:t>
            </a:r>
            <a:r>
              <a:rPr lang="en-US" altLang="ko-KR" err="1">
                <a:ea typeface="맑은 고딕"/>
                <a:cs typeface="+mn-lt"/>
              </a:rPr>
              <a:t>공식을</a:t>
            </a:r>
            <a:r>
              <a:rPr lang="en-US" altLang="ko-KR" dirty="0">
                <a:ea typeface="맑은 고딕"/>
                <a:cs typeface="+mn-lt"/>
              </a:rPr>
              <a:t> </a:t>
            </a:r>
            <a:r>
              <a:rPr lang="en-US" altLang="ko-KR" err="1">
                <a:ea typeface="맑은 고딕"/>
                <a:cs typeface="+mn-lt"/>
              </a:rPr>
              <a:t>사용하였습니다</a:t>
            </a:r>
            <a:r>
              <a:rPr lang="en-US" altLang="ko-KR" dirty="0">
                <a:ea typeface="맑은 고딕"/>
                <a:cs typeface="+mn-lt"/>
              </a:rPr>
              <a:t>.</a:t>
            </a:r>
            <a:endParaRPr lang="ko-KR" altLang="en-US" dirty="0">
              <a:ea typeface="맑은 고딕" panose="020B0503020000020004" pitchFamily="34" charset="-127"/>
              <a:cs typeface="+mn-lt"/>
            </a:endParaRPr>
          </a:p>
          <a:p>
            <a:br>
              <a:rPr lang="en-US" altLang="ko-KR" dirty="0">
                <a:cs typeface="+mn-lt"/>
              </a:rPr>
            </a:br>
            <a:endParaRPr lang="ko-KR">
              <a:ea typeface="맑은 고딕"/>
            </a:endParaRPr>
          </a:p>
          <a:p>
            <a:r>
              <a:rPr lang="en-US" altLang="ko-KR" dirty="0">
                <a:ea typeface="맑은 고딕"/>
              </a:rPr>
              <a:t> SCORE</a:t>
            </a:r>
            <a:r>
              <a:rPr lang="ko-KR" altLang="en-US" dirty="0" err="1">
                <a:ea typeface="맑은 고딕"/>
              </a:rPr>
              <a:t>를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사용한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이유는</a:t>
            </a:r>
            <a:r>
              <a:rPr lang="en-US" altLang="ko-KR" dirty="0">
                <a:ea typeface="맑은 고딕"/>
              </a:rPr>
              <a:t> TMDB</a:t>
            </a:r>
            <a:r>
              <a:rPr lang="ko-KR" altLang="en-US" dirty="0">
                <a:ea typeface="맑은 고딕"/>
              </a:rPr>
              <a:t>에서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제공하는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정보를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그대로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사용하게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되면</a:t>
            </a:r>
            <a:endParaRPr lang="ko-KR" dirty="0">
              <a:ea typeface="맑은 고딕"/>
            </a:endParaRPr>
          </a:p>
          <a:p>
            <a:r>
              <a:rPr lang="ko-KR" altLang="en-US" dirty="0">
                <a:ea typeface="맑은 고딕"/>
              </a:rPr>
              <a:t>수만명에게</a:t>
            </a:r>
            <a:r>
              <a:rPr lang="en-US" altLang="ko-KR" dirty="0">
                <a:ea typeface="맑은 고딕"/>
              </a:rPr>
              <a:t> 80</a:t>
            </a:r>
            <a:r>
              <a:rPr lang="ko-KR" altLang="en-US" dirty="0">
                <a:ea typeface="맑은 고딕"/>
              </a:rPr>
              <a:t>점을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받은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 err="1">
                <a:ea typeface="맑은 고딕"/>
              </a:rPr>
              <a:t>인셉션보다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수십명에게</a:t>
            </a:r>
            <a:r>
              <a:rPr lang="en-US" altLang="ko-KR" dirty="0">
                <a:ea typeface="맑은 고딕"/>
              </a:rPr>
              <a:t> 85</a:t>
            </a:r>
            <a:r>
              <a:rPr lang="ko-KR" altLang="en-US" dirty="0">
                <a:ea typeface="맑은 고딕"/>
              </a:rPr>
              <a:t>점을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받은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무명영화를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추천하기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때문입니다</a:t>
            </a:r>
            <a:r>
              <a:rPr lang="en-US" altLang="ko-KR" dirty="0">
                <a:ea typeface="맑은 고딕"/>
              </a:rPr>
              <a:t>.</a:t>
            </a:r>
            <a:endParaRPr lang="ko-KR" dirty="0">
              <a:ea typeface="맑은 고딕"/>
            </a:endParaRPr>
          </a:p>
          <a:p>
            <a:endParaRPr lang="en-US" altLang="ko-KR" dirty="0">
              <a:latin typeface="Calibri"/>
              <a:cs typeface="Calibri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35C120-7178-4812-8987-2CD8DC2F2D4B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345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>
                <a:ea typeface="맑은 고딕"/>
              </a:rPr>
              <a:t>다음으로</a:t>
            </a:r>
            <a:r>
              <a:rPr lang="en-US" altLang="ko-KR" dirty="0">
                <a:ea typeface="맑은 고딕"/>
              </a:rPr>
              <a:t> </a:t>
            </a:r>
            <a:r>
              <a:rPr lang="en-US" altLang="ko-KR" dirty="0" err="1">
                <a:ea typeface="맑은 고딕"/>
              </a:rPr>
              <a:t>관련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영화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알고리즘은</a:t>
            </a:r>
            <a:endParaRPr lang="en-US" altLang="ko-KR">
              <a:ea typeface="맑은 고딕"/>
            </a:endParaRPr>
          </a:p>
          <a:p>
            <a:r>
              <a:rPr lang="en-US" altLang="ko-KR" dirty="0" err="1">
                <a:latin typeface="맑은 고딕" panose="020F0502020204030204"/>
                <a:ea typeface="맑은 고딕"/>
                <a:cs typeface="Calibri"/>
              </a:rPr>
              <a:t>코사인</a:t>
            </a:r>
            <a:r>
              <a:rPr lang="en-US" altLang="ko-KR" dirty="0">
                <a:latin typeface="맑은 고딕" panose="020F0502020204030204"/>
                <a:ea typeface="맑은 고딕"/>
                <a:cs typeface="Calibri"/>
              </a:rPr>
              <a:t> </a:t>
            </a:r>
            <a:r>
              <a:rPr lang="en-US" altLang="ko-KR" dirty="0" err="1">
                <a:latin typeface="맑은 고딕" panose="020F0502020204030204"/>
                <a:ea typeface="맑은 고딕"/>
                <a:cs typeface="Calibri"/>
              </a:rPr>
              <a:t>유사도</a:t>
            </a:r>
            <a:r>
              <a:rPr lang="en-US" altLang="ko-KR" dirty="0">
                <a:latin typeface="맑은 고딕" panose="020F0502020204030204"/>
                <a:ea typeface="맑은 고딕"/>
                <a:cs typeface="Calibri"/>
              </a:rPr>
              <a:t> </a:t>
            </a:r>
            <a:r>
              <a:rPr lang="en-US" altLang="ko-KR" dirty="0" err="1">
                <a:latin typeface="맑은 고딕" panose="020F0502020204030204"/>
                <a:ea typeface="맑은 고딕"/>
                <a:cs typeface="Calibri"/>
              </a:rPr>
              <a:t>방식을</a:t>
            </a:r>
            <a:r>
              <a:rPr lang="en-US" altLang="ko-KR" dirty="0">
                <a:latin typeface="맑은 고딕" panose="020F0502020204030204"/>
                <a:ea typeface="맑은 고딕"/>
                <a:cs typeface="Calibri"/>
              </a:rPr>
              <a:t> </a:t>
            </a:r>
            <a:r>
              <a:rPr lang="en-US" altLang="ko-KR" dirty="0" err="1">
                <a:latin typeface="맑은 고딕" panose="020F0502020204030204"/>
                <a:ea typeface="맑은 고딕"/>
                <a:cs typeface="Calibri"/>
              </a:rPr>
              <a:t>이용하였습니다</a:t>
            </a:r>
            <a:r>
              <a:rPr lang="en-US" altLang="ko-KR" dirty="0">
                <a:latin typeface="맑은 고딕" panose="020F0502020204030204"/>
                <a:ea typeface="맑은 고딕"/>
                <a:cs typeface="Calibri"/>
              </a:rPr>
              <a:t>.</a:t>
            </a:r>
          </a:p>
          <a:p>
            <a:r>
              <a:rPr lang="en-US" altLang="ko-KR" dirty="0" err="1">
                <a:latin typeface="맑은 고딕" panose="020F0502020204030204"/>
                <a:ea typeface="맑은 고딕"/>
                <a:cs typeface="Calibri"/>
              </a:rPr>
              <a:t>쉽게</a:t>
            </a:r>
            <a:r>
              <a:rPr lang="en-US" altLang="ko-KR" dirty="0">
                <a:latin typeface="맑은 고딕" panose="020F0502020204030204"/>
                <a:ea typeface="맑은 고딕"/>
                <a:cs typeface="Calibri"/>
              </a:rPr>
              <a:t> </a:t>
            </a:r>
            <a:r>
              <a:rPr lang="en-US" altLang="ko-KR" dirty="0" err="1">
                <a:latin typeface="맑은 고딕" panose="020F0502020204030204"/>
                <a:ea typeface="맑은 고딕"/>
                <a:cs typeface="Calibri"/>
              </a:rPr>
              <a:t>설명하면</a:t>
            </a:r>
            <a:r>
              <a:rPr lang="en-US" altLang="ko-KR" dirty="0">
                <a:latin typeface="맑은 고딕" panose="020F0502020204030204"/>
                <a:ea typeface="맑은 고딕"/>
                <a:cs typeface="Calibri"/>
              </a:rPr>
              <a:t> </a:t>
            </a:r>
            <a:r>
              <a:rPr lang="en-US" altLang="ko-KR" dirty="0" err="1">
                <a:latin typeface="맑은 고딕" panose="020F0502020204030204"/>
                <a:ea typeface="맑은 고딕"/>
                <a:cs typeface="Calibri"/>
              </a:rPr>
              <a:t>화살표가</a:t>
            </a:r>
            <a:r>
              <a:rPr lang="en-US" altLang="ko-KR" dirty="0">
                <a:latin typeface="맑은 고딕" panose="020F0502020204030204"/>
                <a:ea typeface="맑은 고딕"/>
                <a:cs typeface="Calibri"/>
              </a:rPr>
              <a:t> </a:t>
            </a:r>
            <a:r>
              <a:rPr lang="ko-KR" altLang="en-US" dirty="0">
                <a:ea typeface="맑은 고딕"/>
              </a:rPr>
              <a:t>같은 방향이면 유사한 영화가 </a:t>
            </a:r>
            <a:r>
              <a:rPr lang="ko-KR" altLang="en-US" dirty="0" err="1">
                <a:ea typeface="맑은 고딕"/>
              </a:rPr>
              <a:t>되는겁니다</a:t>
            </a:r>
            <a:r>
              <a:rPr lang="ko-KR" altLang="en-US" dirty="0">
                <a:ea typeface="맑은 고딕"/>
              </a:rPr>
              <a:t>.</a:t>
            </a:r>
            <a:endParaRPr lang="en-US" altLang="ko-KR" dirty="0">
              <a:latin typeface="맑은 고딕" panose="020F0502020204030204"/>
              <a:ea typeface="맑은 고딕"/>
              <a:cs typeface="Calibri"/>
            </a:endParaRPr>
          </a:p>
          <a:p>
            <a:endParaRPr lang="ko-KR" altLang="en-US" dirty="0">
              <a:latin typeface="맑은 고딕" panose="020F0502020204030204"/>
              <a:ea typeface="맑은 고딕"/>
              <a:cs typeface="Calibri"/>
            </a:endParaRPr>
          </a:p>
          <a:p>
            <a:r>
              <a:rPr lang="en-US" altLang="ko-KR" dirty="0" err="1">
                <a:latin typeface="맑은 고딕" panose="020F0502020204030204"/>
                <a:ea typeface="맑은 고딕"/>
                <a:cs typeface="Calibri"/>
              </a:rPr>
              <a:t>DB에</a:t>
            </a:r>
            <a:r>
              <a:rPr lang="en-US" altLang="ko-KR" dirty="0">
                <a:latin typeface="맑은 고딕"/>
                <a:ea typeface="맑은 고딕"/>
                <a:cs typeface="Calibri"/>
              </a:rPr>
              <a:t> </a:t>
            </a:r>
            <a:r>
              <a:rPr lang="en-US" altLang="ko-KR" dirty="0" err="1">
                <a:latin typeface="맑은 고딕"/>
                <a:ea typeface="맑은 고딕"/>
                <a:cs typeface="Calibri"/>
              </a:rPr>
              <a:t>있는</a:t>
            </a:r>
            <a:r>
              <a:rPr lang="en-US" altLang="ko-KR" dirty="0">
                <a:latin typeface="맑은 고딕"/>
                <a:ea typeface="맑은 고딕"/>
                <a:cs typeface="Calibri"/>
              </a:rPr>
              <a:t> </a:t>
            </a:r>
            <a:r>
              <a:rPr lang="en-US" altLang="ko-KR" dirty="0" err="1">
                <a:latin typeface="맑은 고딕"/>
                <a:ea typeface="맑은 고딕"/>
                <a:cs typeface="Calibri"/>
              </a:rPr>
              <a:t>영화들의</a:t>
            </a:r>
            <a:r>
              <a:rPr lang="en-US" altLang="ko-KR" dirty="0">
                <a:latin typeface="맑은 고딕"/>
                <a:ea typeface="맑은 고딕"/>
                <a:cs typeface="Calibri"/>
              </a:rPr>
              <a:t> </a:t>
            </a:r>
            <a:r>
              <a:rPr lang="en-US" altLang="ko-KR" dirty="0" err="1">
                <a:latin typeface="맑은 고딕"/>
                <a:ea typeface="맑은 고딕"/>
                <a:cs typeface="Calibri"/>
              </a:rPr>
              <a:t>설명을</a:t>
            </a:r>
            <a:r>
              <a:rPr lang="en-US" altLang="ko-KR" dirty="0">
                <a:latin typeface="맑은 고딕"/>
                <a:ea typeface="맑은 고딕"/>
                <a:cs typeface="Calibri"/>
              </a:rPr>
              <a:t> </a:t>
            </a:r>
            <a:r>
              <a:rPr lang="en-US" altLang="ko-KR" dirty="0" err="1">
                <a:latin typeface="맑은 고딕"/>
                <a:ea typeface="맑은 고딕"/>
                <a:cs typeface="Calibri"/>
              </a:rPr>
              <a:t>분석하여</a:t>
            </a:r>
            <a:endParaRPr lang="en-US" altLang="ko-KR" dirty="0" err="1">
              <a:latin typeface="맑은 고딕"/>
              <a:ea typeface="맑은 고딕" panose="020B0503020000020004" pitchFamily="34" charset="-127"/>
              <a:cs typeface="Calibri"/>
            </a:endParaRPr>
          </a:p>
          <a:p>
            <a:r>
              <a:rPr lang="en-US" altLang="ko-KR" dirty="0" err="1">
                <a:latin typeface="맑은 고딕"/>
                <a:ea typeface="맑은 고딕"/>
                <a:cs typeface="Calibri"/>
              </a:rPr>
              <a:t>특정</a:t>
            </a:r>
            <a:r>
              <a:rPr lang="en-US" altLang="ko-KR" dirty="0">
                <a:latin typeface="맑은 고딕"/>
                <a:ea typeface="맑은 고딕"/>
                <a:cs typeface="Calibri"/>
              </a:rPr>
              <a:t> </a:t>
            </a:r>
            <a:r>
              <a:rPr lang="en-US" altLang="ko-KR" dirty="0" err="1">
                <a:latin typeface="맑은 고딕"/>
                <a:ea typeface="맑은 고딕"/>
                <a:cs typeface="Calibri"/>
              </a:rPr>
              <a:t>영화와</a:t>
            </a:r>
            <a:r>
              <a:rPr lang="en-US" altLang="ko-KR" dirty="0">
                <a:latin typeface="맑은 고딕"/>
                <a:ea typeface="맑은 고딕"/>
                <a:cs typeface="Calibri"/>
              </a:rPr>
              <a:t> </a:t>
            </a:r>
            <a:r>
              <a:rPr lang="en-US" altLang="ko-KR" dirty="0" err="1">
                <a:latin typeface="맑은 고딕"/>
                <a:ea typeface="맑은 고딕"/>
                <a:cs typeface="Calibri"/>
              </a:rPr>
              <a:t>설명이</a:t>
            </a:r>
            <a:r>
              <a:rPr lang="en-US" altLang="ko-KR" dirty="0">
                <a:latin typeface="맑은 고딕"/>
                <a:ea typeface="맑은 고딕"/>
                <a:cs typeface="Calibri"/>
              </a:rPr>
              <a:t> </a:t>
            </a:r>
            <a:r>
              <a:rPr lang="en-US" altLang="ko-KR" dirty="0" err="1">
                <a:latin typeface="맑은 고딕"/>
                <a:ea typeface="맑은 고딕"/>
                <a:cs typeface="Calibri"/>
              </a:rPr>
              <a:t>비슷한</a:t>
            </a:r>
            <a:r>
              <a:rPr lang="en-US" altLang="ko-KR" dirty="0">
                <a:latin typeface="맑은 고딕"/>
                <a:ea typeface="맑은 고딕"/>
                <a:cs typeface="Calibri"/>
              </a:rPr>
              <a:t> </a:t>
            </a:r>
            <a:r>
              <a:rPr lang="en-US" altLang="ko-KR" dirty="0" err="1">
                <a:latin typeface="맑은 고딕"/>
                <a:ea typeface="맑은 고딕"/>
                <a:cs typeface="Calibri"/>
              </a:rPr>
              <a:t>영화를</a:t>
            </a:r>
            <a:r>
              <a:rPr lang="en-US" altLang="ko-KR" dirty="0">
                <a:latin typeface="맑은 고딕"/>
                <a:ea typeface="맑은 고딕"/>
                <a:cs typeface="Calibri"/>
              </a:rPr>
              <a:t> </a:t>
            </a:r>
            <a:r>
              <a:rPr lang="en-US" altLang="ko-KR" dirty="0" err="1">
                <a:latin typeface="맑은 고딕"/>
                <a:ea typeface="맑은 고딕"/>
                <a:cs typeface="Calibri"/>
              </a:rPr>
              <a:t>반환합니다</a:t>
            </a:r>
            <a:r>
              <a:rPr lang="en-US" altLang="ko-KR" dirty="0">
                <a:latin typeface="맑은 고딕"/>
                <a:ea typeface="맑은 고딕"/>
                <a:cs typeface="Calibri"/>
              </a:rPr>
              <a:t>.</a:t>
            </a:r>
            <a:endParaRPr lang="en-US" altLang="ko-KR" dirty="0">
              <a:latin typeface="맑은 고딕"/>
              <a:ea typeface="맑은 고딕" panose="020B0503020000020004" pitchFamily="34" charset="-127"/>
              <a:cs typeface="Calibri"/>
            </a:endParaRPr>
          </a:p>
          <a:p>
            <a:endParaRPr lang="en-US" altLang="ko-KR" dirty="0">
              <a:latin typeface="Calibri"/>
              <a:ea typeface="맑은 고딕" panose="020B0503020000020004" pitchFamily="34" charset="-127"/>
              <a:cs typeface="Calibri"/>
            </a:endParaRPr>
          </a:p>
          <a:p>
            <a:endParaRPr lang="en-US" altLang="ko-KR" dirty="0">
              <a:latin typeface="Calibri"/>
              <a:ea typeface="맑은 고딕" panose="020B0503020000020004" pitchFamily="34" charset="-127"/>
              <a:cs typeface="Calibri"/>
            </a:endParaRPr>
          </a:p>
          <a:p>
            <a:r>
              <a:rPr lang="en-US" dirty="0">
                <a:hlinkClick r:id="rId3"/>
              </a:rPr>
              <a:t>05-01 코사인 유사도(Cosine Similarity) - 딥 러닝을 이용한 자연어 처리 입문 (wikidocs.net)</a:t>
            </a:r>
          </a:p>
          <a:p>
            <a:r>
              <a:rPr lang="ko-KR" altLang="en-US" dirty="0">
                <a:ea typeface="맑은 고딕"/>
              </a:rPr>
              <a:t>이거</a:t>
            </a:r>
            <a:r>
              <a:rPr lang="en-US" dirty="0"/>
              <a:t> </a:t>
            </a:r>
            <a:r>
              <a:rPr lang="ko-KR" altLang="en-US" dirty="0">
                <a:ea typeface="맑은 고딕"/>
              </a:rPr>
              <a:t>보고</a:t>
            </a:r>
            <a:r>
              <a:rPr lang="en-US" dirty="0"/>
              <a:t> </a:t>
            </a:r>
            <a:r>
              <a:rPr lang="ko-KR" altLang="en-US" dirty="0">
                <a:ea typeface="맑은 고딕"/>
              </a:rPr>
              <a:t>만들었는데</a:t>
            </a:r>
            <a:r>
              <a:rPr lang="en-US" dirty="0"/>
              <a:t> </a:t>
            </a:r>
            <a:r>
              <a:rPr lang="ko-KR" altLang="en-US" dirty="0">
                <a:ea typeface="맑은 고딕"/>
              </a:rPr>
              <a:t>발표하는데</a:t>
            </a:r>
            <a:r>
              <a:rPr lang="en-US" dirty="0">
                <a:ea typeface="맑은 고딕"/>
              </a:rPr>
              <a:t> </a:t>
            </a:r>
            <a:r>
              <a:rPr lang="en-US" err="1">
                <a:ea typeface="맑은 고딕"/>
              </a:rPr>
              <a:t>도움이</a:t>
            </a:r>
            <a:r>
              <a:rPr lang="en-US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될까</a:t>
            </a:r>
          </a:p>
          <a:p>
            <a:r>
              <a:rPr lang="ko-KR" dirty="0">
                <a:ea typeface="맑은 고딕"/>
              </a:rPr>
              <a:t>대충 문자열의 </a:t>
            </a:r>
            <a:r>
              <a:rPr lang="ko-KR" altLang="en-US" dirty="0">
                <a:ea typeface="맑은 고딕"/>
              </a:rPr>
              <a:t>벡터화하고 코사인 유사도를 분석</a:t>
            </a:r>
            <a:endParaRPr lang="ko-KR" dirty="0"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35C120-7178-4812-8987-2CD8DC2F2D4B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12518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ea typeface="맑은 고딕"/>
              </a:rPr>
              <a:t>이어서 실제 구현은 시연 영상을 통해서 소개 해드리겠습니다.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35C120-7178-4812-8987-2CD8DC2F2D4B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08129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35C120-7178-4812-8987-2CD8DC2F2D4B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92814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ea typeface="맑은 고딕"/>
              </a:rPr>
              <a:t>팀원소개라는뜻 사진 지우고 싶으면 지워도 된다는 뜻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35C120-7178-4812-8987-2CD8DC2F2D4B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9000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err="1">
                <a:latin typeface="Calibri"/>
                <a:ea typeface="맑은 고딕"/>
                <a:cs typeface="Calibri"/>
              </a:rPr>
              <a:t>메인페이지</a:t>
            </a:r>
            <a:r>
              <a:rPr lang="ko-KR" altLang="en-US">
                <a:latin typeface="Calibri"/>
                <a:ea typeface="맑은 고딕"/>
                <a:cs typeface="Calibri"/>
              </a:rPr>
              <a:t> 로그인 페이지는 이렇게 구성했습니다.</a:t>
            </a:r>
          </a:p>
          <a:p>
            <a:r>
              <a:rPr lang="ko-KR" altLang="en-US" dirty="0">
                <a:latin typeface="Calibri"/>
                <a:ea typeface="맑은 고딕"/>
                <a:cs typeface="Calibri"/>
              </a:rPr>
              <a:t>클릭을 하면 메뉴 선택 창이 나옵니다.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35C120-7178-4812-8987-2CD8DC2F2D4B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42517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latin typeface="Calibri"/>
                <a:ea typeface="맑은 고딕"/>
                <a:cs typeface="Calibri"/>
              </a:rPr>
              <a:t>로그인과</a:t>
            </a:r>
            <a:r>
              <a:rPr lang="en-US" altLang="ko-KR" dirty="0">
                <a:latin typeface="Calibri"/>
                <a:ea typeface="맑은 고딕"/>
                <a:cs typeface="Calibri"/>
              </a:rPr>
              <a:t> </a:t>
            </a:r>
            <a:r>
              <a:rPr lang="en-US" altLang="ko-KR" err="1">
                <a:latin typeface="Calibri"/>
                <a:ea typeface="맑은 고딕"/>
                <a:cs typeface="Calibri"/>
              </a:rPr>
              <a:t>회원가입의</a:t>
            </a:r>
            <a:r>
              <a:rPr lang="en-US" altLang="ko-KR" dirty="0">
                <a:latin typeface="Calibri"/>
                <a:ea typeface="맑은 고딕"/>
                <a:cs typeface="Calibri"/>
              </a:rPr>
              <a:t> </a:t>
            </a:r>
            <a:r>
              <a:rPr lang="en-US" altLang="ko-KR" err="1">
                <a:latin typeface="Calibri"/>
                <a:ea typeface="맑은 고딕"/>
                <a:cs typeface="Calibri"/>
              </a:rPr>
              <a:t>초기</a:t>
            </a:r>
            <a:r>
              <a:rPr lang="en-US" altLang="ko-KR" dirty="0">
                <a:latin typeface="Calibri"/>
                <a:ea typeface="맑은 고딕"/>
                <a:cs typeface="Calibri"/>
              </a:rPr>
              <a:t> </a:t>
            </a:r>
            <a:r>
              <a:rPr lang="en-US" altLang="ko-KR" err="1">
                <a:latin typeface="Calibri"/>
                <a:ea typeface="맑은 고딕"/>
                <a:cs typeface="Calibri"/>
              </a:rPr>
              <a:t>구상은</a:t>
            </a:r>
            <a:r>
              <a:rPr lang="en-US" altLang="ko-KR" dirty="0">
                <a:latin typeface="Calibri"/>
                <a:ea typeface="맑은 고딕"/>
                <a:cs typeface="Calibri"/>
              </a:rPr>
              <a:t> </a:t>
            </a:r>
            <a:r>
              <a:rPr lang="en-US" altLang="ko-KR" err="1">
                <a:latin typeface="Calibri"/>
                <a:ea typeface="맑은 고딕"/>
                <a:cs typeface="Calibri"/>
              </a:rPr>
              <a:t>다음과</a:t>
            </a:r>
            <a:r>
              <a:rPr lang="en-US" altLang="ko-KR" dirty="0">
                <a:latin typeface="Calibri"/>
                <a:ea typeface="맑은 고딕"/>
                <a:cs typeface="Calibri"/>
              </a:rPr>
              <a:t> </a:t>
            </a:r>
            <a:r>
              <a:rPr lang="en-US" altLang="ko-KR" err="1">
                <a:latin typeface="Calibri"/>
                <a:ea typeface="맑은 고딕"/>
                <a:cs typeface="Calibri"/>
              </a:rPr>
              <a:t>같습니다</a:t>
            </a:r>
            <a:r>
              <a:rPr lang="en-US" altLang="ko-KR">
                <a:latin typeface="Calibri"/>
                <a:ea typeface="맑은 고딕"/>
                <a:cs typeface="Calibri"/>
              </a:rPr>
              <a:t>.</a:t>
            </a:r>
            <a:endParaRPr lang="ko-KR" altLang="en-US"/>
          </a:p>
          <a:p>
            <a:r>
              <a:rPr lang="en-US" altLang="ko-KR" dirty="0">
                <a:latin typeface="Calibri"/>
                <a:ea typeface="맑은 고딕"/>
                <a:cs typeface="Calibri"/>
              </a:rPr>
              <a:t> </a:t>
            </a:r>
            <a:r>
              <a:rPr lang="en-US" altLang="ko-KR" dirty="0" err="1">
                <a:latin typeface="Calibri"/>
                <a:ea typeface="맑은 고딕"/>
                <a:cs typeface="Calibri"/>
              </a:rPr>
              <a:t>로고와</a:t>
            </a:r>
            <a:r>
              <a:rPr lang="en-US" altLang="ko-KR" dirty="0">
                <a:latin typeface="Calibri"/>
                <a:ea typeface="맑은 고딕"/>
                <a:cs typeface="Calibri"/>
              </a:rPr>
              <a:t> </a:t>
            </a:r>
            <a:r>
              <a:rPr lang="en-US" altLang="ko-KR" dirty="0" err="1">
                <a:latin typeface="Calibri"/>
                <a:ea typeface="맑은 고딕"/>
                <a:cs typeface="Calibri"/>
              </a:rPr>
              <a:t>회원가입버튼을</a:t>
            </a:r>
            <a:r>
              <a:rPr lang="en-US" altLang="ko-KR" dirty="0">
                <a:latin typeface="Calibri"/>
                <a:ea typeface="맑은 고딕"/>
                <a:cs typeface="Calibri"/>
              </a:rPr>
              <a:t> </a:t>
            </a:r>
            <a:r>
              <a:rPr lang="en-US" altLang="ko-KR" dirty="0" err="1">
                <a:latin typeface="Calibri"/>
                <a:ea typeface="맑은 고딕"/>
                <a:cs typeface="Calibri"/>
              </a:rPr>
              <a:t>통해</a:t>
            </a:r>
            <a:r>
              <a:rPr lang="en-US" altLang="ko-KR" dirty="0">
                <a:latin typeface="Calibri"/>
                <a:ea typeface="맑은 고딕"/>
                <a:cs typeface="Calibri"/>
              </a:rPr>
              <a:t> </a:t>
            </a:r>
            <a:r>
              <a:rPr lang="en-US" altLang="ko-KR" dirty="0" err="1">
                <a:latin typeface="Calibri"/>
                <a:ea typeface="맑은 고딕"/>
                <a:cs typeface="Calibri"/>
              </a:rPr>
              <a:t>이동</a:t>
            </a:r>
            <a:r>
              <a:rPr lang="en-US" altLang="ko-KR" dirty="0">
                <a:latin typeface="Calibri"/>
                <a:ea typeface="맑은 고딕"/>
                <a:cs typeface="Calibri"/>
              </a:rPr>
              <a:t> </a:t>
            </a:r>
            <a:r>
              <a:rPr lang="en-US" altLang="ko-KR" dirty="0" err="1">
                <a:latin typeface="Calibri"/>
                <a:ea typeface="맑은 고딕"/>
                <a:cs typeface="Calibri"/>
              </a:rPr>
              <a:t>가능하도록</a:t>
            </a:r>
            <a:r>
              <a:rPr lang="en-US" altLang="ko-KR" dirty="0">
                <a:latin typeface="Calibri"/>
                <a:ea typeface="맑은 고딕"/>
                <a:cs typeface="Calibri"/>
              </a:rPr>
              <a:t> </a:t>
            </a:r>
            <a:r>
              <a:rPr lang="en-US" altLang="ko-KR" dirty="0" err="1">
                <a:latin typeface="Calibri"/>
                <a:ea typeface="맑은 고딕"/>
                <a:cs typeface="Calibri"/>
              </a:rPr>
              <a:t>했습니다</a:t>
            </a:r>
            <a:r>
              <a:rPr lang="en-US" altLang="ko-KR" dirty="0">
                <a:latin typeface="Calibri"/>
                <a:ea typeface="맑은 고딕"/>
                <a:cs typeface="Calibri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35C120-7178-4812-8987-2CD8DC2F2D4B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2352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latin typeface="Calibri"/>
                <a:ea typeface="맑은 고딕"/>
                <a:cs typeface="Calibri"/>
              </a:rPr>
              <a:t>영화 화면은 이렇게 구성했습니다.</a:t>
            </a:r>
          </a:p>
          <a:p>
            <a:r>
              <a:rPr lang="ko-KR" altLang="en-US" dirty="0">
                <a:latin typeface="Calibri"/>
                <a:ea typeface="맑은 고딕"/>
                <a:cs typeface="Calibri"/>
              </a:rPr>
              <a:t>추천영화, 최신 영화 등의 영화들을 보여주고 더 보기 버튼을 통해서( 마우스 클릭을 하며) 해당 전체 영화를 조회 할 수 있습니다.</a:t>
            </a:r>
          </a:p>
          <a:p>
            <a:endParaRPr lang="ko-KR" altLang="en-US" dirty="0">
              <a:latin typeface="Calibri"/>
              <a:ea typeface="맑은 고딕"/>
              <a:cs typeface="Calibri"/>
            </a:endParaRPr>
          </a:p>
          <a:p>
            <a:r>
              <a:rPr lang="ko-KR" altLang="en-US" dirty="0">
                <a:latin typeface="Calibri"/>
                <a:ea typeface="맑은 고딕"/>
                <a:cs typeface="Calibri"/>
              </a:rPr>
              <a:t>그리고 해당 영화 카드를 누르게 되면 (</a:t>
            </a:r>
            <a:r>
              <a:rPr lang="ko-KR" altLang="en-US" dirty="0" err="1">
                <a:latin typeface="Calibri"/>
                <a:ea typeface="맑은 고딕"/>
                <a:cs typeface="Calibri"/>
              </a:rPr>
              <a:t>클릭을하며</a:t>
            </a:r>
            <a:r>
              <a:rPr lang="ko-KR" altLang="en-US" dirty="0">
                <a:latin typeface="Calibri"/>
                <a:ea typeface="맑은 고딕"/>
                <a:cs typeface="Calibri"/>
              </a:rPr>
              <a:t>) 영화 디테일 페이지가 나옵니다.</a:t>
            </a:r>
          </a:p>
          <a:p>
            <a:r>
              <a:rPr lang="ko-KR" altLang="en-US" dirty="0">
                <a:latin typeface="Calibri"/>
                <a:ea typeface="맑은 고딕"/>
                <a:cs typeface="Calibri"/>
              </a:rPr>
              <a:t>제목 포스터 내용이 나오고</a:t>
            </a:r>
          </a:p>
          <a:p>
            <a:r>
              <a:rPr lang="ko-KR" altLang="en-US" dirty="0">
                <a:latin typeface="Calibri"/>
                <a:ea typeface="맑은 고딕"/>
                <a:cs typeface="Calibri"/>
              </a:rPr>
              <a:t>그 밑에는 유저가 작성한 리뷰들이 있습니다.</a:t>
            </a:r>
          </a:p>
          <a:p>
            <a:r>
              <a:rPr lang="ko-KR" altLang="en-US" dirty="0">
                <a:latin typeface="Calibri"/>
                <a:ea typeface="맑은 고딕"/>
                <a:cs typeface="Calibri"/>
              </a:rPr>
              <a:t>그 밑에는 유튜브 예고편이 나오고</a:t>
            </a:r>
          </a:p>
          <a:p>
            <a:r>
              <a:rPr lang="ko-KR" altLang="en-US" dirty="0">
                <a:latin typeface="Calibri"/>
                <a:ea typeface="맑은 고딕"/>
                <a:cs typeface="Calibri"/>
              </a:rPr>
              <a:t>지금 영화와 관련된 영화들을  알려줍니다.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35C120-7178-4812-8987-2CD8DC2F2D4B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91796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latin typeface="Calibri"/>
                <a:ea typeface="맑은 고딕"/>
                <a:cs typeface="Calibri"/>
              </a:rPr>
              <a:t>다음으로 프로필 페이지 입니다.</a:t>
            </a:r>
          </a:p>
          <a:p>
            <a:r>
              <a:rPr lang="ko-KR" altLang="en-US" dirty="0">
                <a:latin typeface="Calibri"/>
                <a:ea typeface="맑은 고딕"/>
                <a:cs typeface="Calibri"/>
              </a:rPr>
              <a:t>프로필 사진과 아이디가 보이고, </a:t>
            </a:r>
          </a:p>
          <a:p>
            <a:r>
              <a:rPr lang="ko-KR" altLang="en-US" dirty="0" err="1">
                <a:latin typeface="Calibri"/>
                <a:ea typeface="맑은 고딕"/>
                <a:cs typeface="Calibri"/>
              </a:rPr>
              <a:t>팔로워</a:t>
            </a:r>
            <a:r>
              <a:rPr lang="ko-KR" altLang="en-US" dirty="0">
                <a:latin typeface="Calibri"/>
                <a:ea typeface="맑은 고딕"/>
                <a:cs typeface="Calibri"/>
              </a:rPr>
              <a:t> </a:t>
            </a:r>
            <a:r>
              <a:rPr lang="ko-KR" altLang="en-US" dirty="0" err="1">
                <a:latin typeface="Calibri"/>
                <a:ea typeface="맑은 고딕"/>
                <a:cs typeface="Calibri"/>
              </a:rPr>
              <a:t>팔로잉</a:t>
            </a:r>
            <a:r>
              <a:rPr lang="ko-KR" altLang="en-US" dirty="0">
                <a:latin typeface="Calibri"/>
                <a:ea typeface="맑은 고딕"/>
                <a:cs typeface="Calibri"/>
              </a:rPr>
              <a:t> 수 등의 </a:t>
            </a:r>
            <a:r>
              <a:rPr lang="ko-KR" altLang="en-US" dirty="0" err="1">
                <a:latin typeface="Calibri"/>
                <a:ea typeface="맑은 고딕"/>
                <a:cs typeface="Calibri"/>
              </a:rPr>
              <a:t>팔로우</a:t>
            </a:r>
            <a:r>
              <a:rPr lang="ko-KR" altLang="en-US" dirty="0">
                <a:latin typeface="Calibri"/>
                <a:ea typeface="맑은 고딕"/>
                <a:cs typeface="Calibri"/>
              </a:rPr>
              <a:t> 기능</a:t>
            </a:r>
          </a:p>
          <a:p>
            <a:r>
              <a:rPr lang="ko-KR" altLang="en-US" dirty="0">
                <a:latin typeface="Calibri"/>
                <a:ea typeface="맑은 고딕"/>
                <a:cs typeface="Calibri"/>
              </a:rPr>
              <a:t>프로필 수정 버튼을 통해서 프로필 수정이 가능하고</a:t>
            </a:r>
          </a:p>
          <a:p>
            <a:r>
              <a:rPr lang="ko-KR" altLang="en-US" dirty="0" err="1">
                <a:latin typeface="Calibri"/>
                <a:ea typeface="맑은 고딕"/>
                <a:cs typeface="Calibri"/>
              </a:rPr>
              <a:t>좋아요를</a:t>
            </a:r>
            <a:r>
              <a:rPr lang="ko-KR" altLang="en-US" dirty="0">
                <a:latin typeface="Calibri"/>
                <a:ea typeface="맑은 고딕"/>
                <a:cs typeface="Calibri"/>
              </a:rPr>
              <a:t> 누른 영화목록과</a:t>
            </a:r>
          </a:p>
          <a:p>
            <a:r>
              <a:rPr lang="ko-KR" altLang="en-US" dirty="0">
                <a:latin typeface="Calibri"/>
                <a:ea typeface="맑은 고딕"/>
                <a:cs typeface="Calibri"/>
              </a:rPr>
              <a:t>커뮤니티 글 작성목록</a:t>
            </a:r>
          </a:p>
          <a:p>
            <a:r>
              <a:rPr lang="ko-KR" altLang="en-US" dirty="0">
                <a:latin typeface="Calibri"/>
                <a:ea typeface="맑은 고딕"/>
                <a:cs typeface="Calibri"/>
              </a:rPr>
              <a:t>리뷰 작성 목록을 확인 할 수 있습니다.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35C120-7178-4812-8987-2CD8DC2F2D4B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26501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35C120-7178-4812-8987-2CD8DC2F2D4B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78325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ea typeface="맑은 고딕"/>
              </a:rPr>
              <a:t>유저가 누른 영화의 장르가 있지 않습니까</a:t>
            </a:r>
          </a:p>
          <a:p>
            <a:r>
              <a:rPr lang="ko-KR" altLang="en-US" dirty="0">
                <a:ea typeface="맑은 고딕"/>
              </a:rPr>
              <a:t>예를 들어 '</a:t>
            </a:r>
            <a:r>
              <a:rPr lang="ko-KR" altLang="en-US" dirty="0" err="1">
                <a:ea typeface="맑은 고딕"/>
              </a:rPr>
              <a:t>너의이름은'은</a:t>
            </a:r>
            <a:r>
              <a:rPr lang="ko-KR" altLang="en-US" dirty="0">
                <a:ea typeface="맑은 고딕"/>
              </a:rPr>
              <a:t> 이런 장르</a:t>
            </a:r>
          </a:p>
          <a:p>
            <a:r>
              <a:rPr lang="ko-KR" altLang="en-US" dirty="0">
                <a:ea typeface="맑은 고딕"/>
              </a:rPr>
              <a:t>다음영화는 이런 장르 그 다음도 이런 장르를 가졌다고 하면</a:t>
            </a:r>
          </a:p>
          <a:p>
            <a:r>
              <a:rPr lang="ko-KR" altLang="en-US" dirty="0">
                <a:ea typeface="맑은 고딕"/>
              </a:rPr>
              <a:t>그 영화들의 장르를 종합해서 어떤 장르가 몇 번 속하는지 결과를 도출합니다.</a:t>
            </a:r>
          </a:p>
          <a:p>
            <a:endParaRPr 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35C120-7178-4812-8987-2CD8DC2F2D4B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42294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0A27C2-70E4-492E-8E6C-CEA4855AB8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C2C6845-63FB-480C-8831-4A9BA94253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63C5D75-539C-4E48-A07B-9D922B0839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EB264-1298-4723-9584-4377BEF8489F}" type="datetimeFigureOut">
              <a:rPr lang="ko-KR" altLang="en-US" smtClean="0"/>
              <a:t>2023-05-25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D8F7450-5DA5-40F6-9EF6-EFB2835B64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BA76BD2-7340-4131-A719-9B18915D6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46F23-5D40-4D03-BEAB-8A89C57348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78848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F4B67B-BBAA-4EC8-AA21-7C1DE7945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F11BD59-BB00-4339-B84C-4F9FECFEC1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7B527EA-C01D-453F-9DD0-526C9994C8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EB264-1298-4723-9584-4377BEF8489F}" type="datetimeFigureOut">
              <a:rPr lang="ko-KR" altLang="en-US" smtClean="0"/>
              <a:t>2023-05-25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6EF887F-889E-488E-BA82-42A63A40F2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5879E5C-DE8F-4964-9489-F450A6B6F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46F23-5D40-4D03-BEAB-8A89C57348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74224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6D0A8D0-FBC3-42EC-B489-F744C5CE6D2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B72F6F7-F4D2-40FD-A394-FFCA01052F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A641525-BFCC-4660-9220-A01EC31CDA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EB264-1298-4723-9584-4377BEF8489F}" type="datetimeFigureOut">
              <a:rPr lang="ko-KR" altLang="en-US" smtClean="0"/>
              <a:t>2023-05-25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1FC20D5-3030-4B3E-84C3-7A959E0480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A7E312-9B19-4319-B69D-C14DF2E2C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46F23-5D40-4D03-BEAB-8A89C57348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99925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72749F-3814-4741-B802-64A52753C7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C5B2DF1-7C60-4DA4-BF8B-9092D4BEA5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ED5BBE5-BDC3-4A4D-B757-3F521DC263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EB264-1298-4723-9584-4377BEF8489F}" type="datetimeFigureOut">
              <a:rPr lang="ko-KR" altLang="en-US" smtClean="0"/>
              <a:t>2023-05-25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A2D5932-BD54-463E-B4B9-1F2160377A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ED44BA2-7B03-4A3E-8ECE-7CC37EC7E8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46F23-5D40-4D03-BEAB-8A89C57348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45646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6343DB-D384-482C-A905-CDF75237D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0804E84-B953-4EF9-AB83-CD38A4EE1A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5929A5F-38C8-46A1-895A-461BE4E111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EB264-1298-4723-9584-4377BEF8489F}" type="datetimeFigureOut">
              <a:rPr lang="ko-KR" altLang="en-US" smtClean="0"/>
              <a:t>2023-05-25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B4B2FCC-4C40-4E60-996F-5C0738DB39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FDBD76F-9695-4410-9AE6-D7BE55F6A5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46F23-5D40-4D03-BEAB-8A89C57348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32867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F3E311-AB32-4244-B774-9A3F44102E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7D9E6B4-BA34-47C4-86F2-17FCAA5D24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225DD7E-2C30-40D5-B949-1D9D16BEF8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6638944-B6FE-4707-8C15-96FA41BD69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EB264-1298-4723-9584-4377BEF8489F}" type="datetimeFigureOut">
              <a:rPr lang="ko-KR" altLang="en-US" smtClean="0"/>
              <a:t>2023-05-25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1D20A7A-30DC-46F4-9872-B86F8BF28A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60B687B-28B8-4069-9AA6-1E6261BB4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46F23-5D40-4D03-BEAB-8A89C57348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06143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B33004-88ED-47A4-A59A-9F8605904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5283F24-0685-4B94-9A0F-0DDEB2673C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ED3116D-EB39-4AEF-BBAF-B372DD6210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042B5BE-F3DB-4E6E-96B8-1F05996BFC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196AB3E-C6D9-4CD0-86D0-336DDB81F35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C283353-7B7B-49CE-B48C-5B326DDAE5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EB264-1298-4723-9584-4377BEF8489F}" type="datetimeFigureOut">
              <a:rPr lang="ko-KR" altLang="en-US" smtClean="0"/>
              <a:t>2023-05-25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8829675-2E23-4A8D-967D-34C2079D3A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B158497-C928-42BF-9019-12CDEFDAD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46F23-5D40-4D03-BEAB-8A89C57348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928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F2F8DF-7029-4793-992D-31E336108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4D111E1-1222-4274-B47A-29FFDD4533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EB264-1298-4723-9584-4377BEF8489F}" type="datetimeFigureOut">
              <a:rPr lang="ko-KR" altLang="en-US" smtClean="0"/>
              <a:t>2023-05-25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FC3B6A5-501A-4442-93A4-FD86FDB4D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41E265B-12A1-40BF-9A6C-CBB164405A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46F23-5D40-4D03-BEAB-8A89C57348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90063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972E9A0-B24F-4595-AE83-4927DF4393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EB264-1298-4723-9584-4377BEF8489F}" type="datetimeFigureOut">
              <a:rPr lang="ko-KR" altLang="en-US" smtClean="0"/>
              <a:t>2023-05-25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1265CDA-E950-4CE8-81E4-30E52F1A68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AE9CABE-3813-4AA2-875B-A7CE8B9A2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46F23-5D40-4D03-BEAB-8A89C57348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89226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0AF2C5-D7DB-4840-9723-9D2E889880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5817EC9-295F-44F4-A467-27036A557A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EAE6483-DE34-4DA1-BE10-2BFF38CC9D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8176CF4-5F78-488D-A9A1-6647E26873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EB264-1298-4723-9584-4377BEF8489F}" type="datetimeFigureOut">
              <a:rPr lang="ko-KR" altLang="en-US" smtClean="0"/>
              <a:t>2023-05-25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458342D-9BBA-493D-9B8C-DAAFA24EE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2B08F14-B5E6-4CC1-AD2B-47F1DD542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46F23-5D40-4D03-BEAB-8A89C57348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42800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A5EBDC-28B8-4C57-87FD-F042001A1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2537C76-85A4-4A2D-A115-0444C4CEDCA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C45F22F-62C4-468B-BFB4-3CDD1A8546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66D0CC0-D3FC-4A46-A82D-091EFDC6F8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EB264-1298-4723-9584-4377BEF8489F}" type="datetimeFigureOut">
              <a:rPr lang="ko-KR" altLang="en-US" smtClean="0"/>
              <a:t>2023-05-25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ABB708B-7275-4162-A674-9642E6BF35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8B92DDF-1CFD-46A7-A0DE-A13A33EE15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46F23-5D40-4D03-BEAB-8A89C57348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21978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63B4CE8-020E-4DCE-AD07-42E5044033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5C68E0E-D5EB-4B99-841A-11496D4D20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AC7A0A6-3870-4C8D-A586-561D4124FE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CEB264-1298-4723-9584-4377BEF8489F}" type="datetimeFigureOut">
              <a:rPr lang="ko-KR" altLang="en-US" smtClean="0"/>
              <a:t>2023-05-25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6E489FE-8608-4D98-99FC-802D929166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F7161C7-B528-43BA-9E87-C1371E3360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546F23-5D40-4D03-BEAB-8A89C57348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3928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jpg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g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9369"/>
            <a:ext cx="12192000" cy="5715323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5290525E-A164-4FD5-BC3E-F1B8039B7CA2}"/>
              </a:ext>
            </a:extLst>
          </p:cNvPr>
          <p:cNvSpPr/>
          <p:nvPr/>
        </p:nvSpPr>
        <p:spPr>
          <a:xfrm>
            <a:off x="0" y="629369"/>
            <a:ext cx="12192000" cy="5715323"/>
          </a:xfrm>
          <a:prstGeom prst="rect">
            <a:avLst/>
          </a:prstGeom>
          <a:gradFill flip="none" rotWithShape="1">
            <a:gsLst>
              <a:gs pos="12000">
                <a:schemeClr val="tx1">
                  <a:alpha val="0"/>
                </a:schemeClr>
              </a:gs>
              <a:gs pos="88000">
                <a:schemeClr val="tx1">
                  <a:alpha val="70000"/>
                </a:schemeClr>
              </a:gs>
            </a:gsLst>
            <a:lin ang="10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08CDB1-AF21-4868-B083-96335FFA5DB3}"/>
              </a:ext>
            </a:extLst>
          </p:cNvPr>
          <p:cNvSpPr txBox="1"/>
          <p:nvPr/>
        </p:nvSpPr>
        <p:spPr>
          <a:xfrm>
            <a:off x="718820" y="2101334"/>
            <a:ext cx="1005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시리즈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61DA03A-6824-4653-93F2-14709DC58425}"/>
              </a:ext>
            </a:extLst>
          </p:cNvPr>
          <p:cNvSpPr txBox="1"/>
          <p:nvPr/>
        </p:nvSpPr>
        <p:spPr>
          <a:xfrm>
            <a:off x="465999" y="2563701"/>
            <a:ext cx="69215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CORN</a:t>
            </a:r>
            <a:r>
              <a:rPr lang="en-US" altLang="ko-KR" sz="5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FLIX</a:t>
            </a:r>
            <a:endParaRPr kumimoji="0" lang="ko-KR" altLang="en-US" sz="5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B0D5FE0-2078-4BBD-A376-8AE9E2B4D743}"/>
              </a:ext>
            </a:extLst>
          </p:cNvPr>
          <p:cNvSpPr txBox="1"/>
          <p:nvPr/>
        </p:nvSpPr>
        <p:spPr>
          <a:xfrm>
            <a:off x="465999" y="4128767"/>
            <a:ext cx="8345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2023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066670D4-37A7-4ED6-8957-83D494DE65F8}"/>
              </a:ext>
            </a:extLst>
          </p:cNvPr>
          <p:cNvCxnSpPr/>
          <p:nvPr/>
        </p:nvCxnSpPr>
        <p:spPr>
          <a:xfrm>
            <a:off x="1322660" y="4151627"/>
            <a:ext cx="0" cy="281994"/>
          </a:xfrm>
          <a:prstGeom prst="line">
            <a:avLst/>
          </a:prstGeom>
          <a:ln w="317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01AFAFED-58FB-403F-AD38-8EBC17444B78}"/>
              </a:ext>
            </a:extLst>
          </p:cNvPr>
          <p:cNvSpPr txBox="1"/>
          <p:nvPr/>
        </p:nvSpPr>
        <p:spPr>
          <a:xfrm>
            <a:off x="1417320" y="4128767"/>
            <a:ext cx="1005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SSAFY</a:t>
            </a:r>
            <a:endParaRPr kumimoji="0" lang="en-US" altLang="ko-KR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FCE3FDA-3449-410B-8DCD-498D6E4495EC}"/>
              </a:ext>
            </a:extLst>
          </p:cNvPr>
          <p:cNvSpPr txBox="1"/>
          <p:nvPr/>
        </p:nvSpPr>
        <p:spPr>
          <a:xfrm>
            <a:off x="2311936" y="4121764"/>
            <a:ext cx="1127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noProof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Final</a:t>
            </a:r>
            <a:endParaRPr kumimoji="0" lang="en-US" altLang="ko-KR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058274E-8184-45A4-A6EA-BC3822263598}"/>
              </a:ext>
            </a:extLst>
          </p:cNvPr>
          <p:cNvSpPr txBox="1"/>
          <p:nvPr/>
        </p:nvSpPr>
        <p:spPr>
          <a:xfrm>
            <a:off x="465999" y="4939013"/>
            <a:ext cx="69215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발표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: </a:t>
            </a:r>
            <a:r>
              <a:rPr lang="ko-KR" altLang="en-US" sz="16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백승은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팀원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: </a:t>
            </a:r>
            <a:r>
              <a:rPr lang="ko-KR" altLang="en-US" sz="16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박성욱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6B02833-53A7-426B-B8E7-59E0EBA2CBB4}"/>
              </a:ext>
            </a:extLst>
          </p:cNvPr>
          <p:cNvSpPr txBox="1"/>
          <p:nvPr/>
        </p:nvSpPr>
        <p:spPr>
          <a:xfrm>
            <a:off x="3433989" y="4124173"/>
            <a:ext cx="15008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관통프로젝트</a:t>
            </a:r>
            <a:endParaRPr kumimoji="0" lang="en-US" altLang="ko-KR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591" y="104453"/>
            <a:ext cx="1808722" cy="39533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428" y="1980724"/>
            <a:ext cx="529178" cy="529178"/>
          </a:xfrm>
          <a:prstGeom prst="rect">
            <a:avLst/>
          </a:prstGeom>
        </p:spPr>
      </p:pic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066670D4-37A7-4ED6-8957-83D494DE65F8}"/>
              </a:ext>
            </a:extLst>
          </p:cNvPr>
          <p:cNvCxnSpPr/>
          <p:nvPr/>
        </p:nvCxnSpPr>
        <p:spPr>
          <a:xfrm>
            <a:off x="2434655" y="4151627"/>
            <a:ext cx="0" cy="281994"/>
          </a:xfrm>
          <a:prstGeom prst="line">
            <a:avLst/>
          </a:prstGeom>
          <a:ln w="317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066670D4-37A7-4ED6-8957-83D494DE65F8}"/>
              </a:ext>
            </a:extLst>
          </p:cNvPr>
          <p:cNvCxnSpPr/>
          <p:nvPr/>
        </p:nvCxnSpPr>
        <p:spPr>
          <a:xfrm>
            <a:off x="3364295" y="4151627"/>
            <a:ext cx="0" cy="281994"/>
          </a:xfrm>
          <a:prstGeom prst="line">
            <a:avLst/>
          </a:prstGeom>
          <a:ln w="317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78427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EC6E1DF8-2283-41C3-BD90-1D90412C806A}"/>
              </a:ext>
            </a:extLst>
          </p:cNvPr>
          <p:cNvSpPr/>
          <p:nvPr/>
        </p:nvSpPr>
        <p:spPr>
          <a:xfrm>
            <a:off x="10569348" y="-420132"/>
            <a:ext cx="397111" cy="390568"/>
          </a:xfrm>
          <a:prstGeom prst="roundRect">
            <a:avLst>
              <a:gd name="adj" fmla="val 7022"/>
            </a:avLst>
          </a:prstGeom>
          <a:solidFill>
            <a:srgbClr val="E509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61B4DB17-B45F-4623-B7D2-A9EC09C7A22B}"/>
              </a:ext>
            </a:extLst>
          </p:cNvPr>
          <p:cNvSpPr/>
          <p:nvPr/>
        </p:nvSpPr>
        <p:spPr>
          <a:xfrm>
            <a:off x="11061025" y="-420132"/>
            <a:ext cx="389890" cy="383466"/>
          </a:xfrm>
          <a:prstGeom prst="roundRect">
            <a:avLst>
              <a:gd name="adj" fmla="val 7022"/>
            </a:avLst>
          </a:prstGeom>
          <a:solidFill>
            <a:srgbClr val="E6B4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198997F2-2EB7-4B23-9DC5-A178DBAAB201}"/>
              </a:ext>
            </a:extLst>
          </p:cNvPr>
          <p:cNvSpPr/>
          <p:nvPr/>
        </p:nvSpPr>
        <p:spPr>
          <a:xfrm>
            <a:off x="11545481" y="-420132"/>
            <a:ext cx="392519" cy="386052"/>
          </a:xfrm>
          <a:prstGeom prst="roundRect">
            <a:avLst>
              <a:gd name="adj" fmla="val 7022"/>
            </a:avLst>
          </a:prstGeom>
          <a:solidFill>
            <a:srgbClr val="0A3F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8031EAA5-3A2B-4BF7-AFE8-0DD3391DC436}"/>
              </a:ext>
            </a:extLst>
          </p:cNvPr>
          <p:cNvSpPr/>
          <p:nvPr/>
        </p:nvSpPr>
        <p:spPr>
          <a:xfrm>
            <a:off x="10084892" y="-420132"/>
            <a:ext cx="389890" cy="383466"/>
          </a:xfrm>
          <a:prstGeom prst="roundRect">
            <a:avLst>
              <a:gd name="adj" fmla="val 7022"/>
            </a:avLst>
          </a:prstGeom>
          <a:solidFill>
            <a:srgbClr val="0972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151A5DF-79AA-45DD-9114-EF4328D78087}"/>
              </a:ext>
            </a:extLst>
          </p:cNvPr>
          <p:cNvSpPr txBox="1"/>
          <p:nvPr/>
        </p:nvSpPr>
        <p:spPr>
          <a:xfrm>
            <a:off x="-24042" y="0"/>
            <a:ext cx="12192000" cy="132343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4000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000" noProof="0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영화 추천 알고리즘</a:t>
            </a:r>
            <a:endParaRPr kumimoji="0" lang="en-US" altLang="ko-KR" sz="4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8" name="그림 4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591" y="104453"/>
            <a:ext cx="1808722" cy="39533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381124" y="4191000"/>
            <a:ext cx="19843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>
                <a:solidFill>
                  <a:schemeClr val="bg1"/>
                </a:solidFill>
              </a:rPr>
              <a:t>Animation</a:t>
            </a:r>
          </a:p>
          <a:p>
            <a:pPr marL="285750" indent="-285750">
              <a:buFontTx/>
              <a:buChar char="-"/>
            </a:pPr>
            <a:r>
              <a:rPr lang="en-US" altLang="ko-KR" dirty="0">
                <a:solidFill>
                  <a:schemeClr val="bg1"/>
                </a:solidFill>
              </a:rPr>
              <a:t>Drama</a:t>
            </a:r>
          </a:p>
          <a:p>
            <a:pPr marL="285750" indent="-285750">
              <a:buFontTx/>
              <a:buChar char="-"/>
            </a:pPr>
            <a:r>
              <a:rPr lang="en-US" altLang="ko-KR" dirty="0">
                <a:solidFill>
                  <a:schemeClr val="bg1"/>
                </a:solidFill>
              </a:rPr>
              <a:t>Romance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4365624" y="4191000"/>
            <a:ext cx="19843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>
                <a:solidFill>
                  <a:schemeClr val="bg1"/>
                </a:solidFill>
              </a:rPr>
              <a:t>Animation</a:t>
            </a:r>
          </a:p>
          <a:p>
            <a:pPr marL="285750" indent="-285750">
              <a:buFontTx/>
              <a:buChar char="-"/>
            </a:pPr>
            <a:r>
              <a:rPr lang="en-US" altLang="ko-KR" dirty="0">
                <a:solidFill>
                  <a:schemeClr val="bg1"/>
                </a:solidFill>
              </a:rPr>
              <a:t>Fantasy</a:t>
            </a:r>
          </a:p>
          <a:p>
            <a:pPr marL="285750" indent="-285750">
              <a:buFontTx/>
              <a:buChar char="-"/>
            </a:pPr>
            <a:r>
              <a:rPr lang="en-US" altLang="ko-KR" dirty="0">
                <a:solidFill>
                  <a:schemeClr val="bg1"/>
                </a:solidFill>
              </a:rPr>
              <a:t>Action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7350124" y="4191000"/>
            <a:ext cx="198437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>
                <a:solidFill>
                  <a:schemeClr val="bg1"/>
                </a:solidFill>
              </a:rPr>
              <a:t>Animation</a:t>
            </a:r>
          </a:p>
          <a:p>
            <a:pPr marL="285750" indent="-285750">
              <a:buFontTx/>
              <a:buChar char="-"/>
            </a:pPr>
            <a:r>
              <a:rPr lang="en-US" altLang="ko-KR" dirty="0">
                <a:solidFill>
                  <a:schemeClr val="bg1"/>
                </a:solidFill>
              </a:rPr>
              <a:t>Action</a:t>
            </a:r>
          </a:p>
          <a:p>
            <a:pPr marL="285750" indent="-285750">
              <a:buFontTx/>
              <a:buChar char="-"/>
            </a:pPr>
            <a:r>
              <a:rPr lang="en-US" altLang="ko-KR" dirty="0">
                <a:solidFill>
                  <a:schemeClr val="bg1"/>
                </a:solidFill>
              </a:rPr>
              <a:t>Fantasy</a:t>
            </a:r>
          </a:p>
          <a:p>
            <a:pPr marL="285750" indent="-285750">
              <a:buFontTx/>
              <a:buChar char="-"/>
            </a:pPr>
            <a:r>
              <a:rPr lang="en-US" altLang="ko-KR" dirty="0">
                <a:solidFill>
                  <a:schemeClr val="bg1"/>
                </a:solidFill>
              </a:rPr>
              <a:t>Thriller</a:t>
            </a:r>
          </a:p>
          <a:p>
            <a:pPr marL="285750" indent="-285750">
              <a:buFontTx/>
              <a:buChar char="-"/>
            </a:pPr>
            <a:r>
              <a:rPr lang="en-US" altLang="ko-KR" dirty="0">
                <a:solidFill>
                  <a:schemeClr val="bg1"/>
                </a:solidFill>
              </a:rPr>
              <a:t>Adventure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227847" y="2514366"/>
            <a:ext cx="2458209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</a:rPr>
              <a:t>종합 장르 결과</a:t>
            </a:r>
            <a:endParaRPr lang="en-US" altLang="ko-KR" sz="2400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Animation : 3</a:t>
            </a:r>
          </a:p>
          <a:p>
            <a:r>
              <a:rPr lang="en-US" altLang="ko-KR" dirty="0">
                <a:solidFill>
                  <a:schemeClr val="bg1"/>
                </a:solidFill>
              </a:rPr>
              <a:t>Action : 2</a:t>
            </a:r>
          </a:p>
          <a:p>
            <a:r>
              <a:rPr lang="en-US" altLang="ko-KR" dirty="0">
                <a:solidFill>
                  <a:schemeClr val="bg1"/>
                </a:solidFill>
              </a:rPr>
              <a:t>Fantasy : 2</a:t>
            </a:r>
          </a:p>
          <a:p>
            <a:r>
              <a:rPr lang="en-US" altLang="ko-KR" dirty="0">
                <a:solidFill>
                  <a:schemeClr val="bg1"/>
                </a:solidFill>
              </a:rPr>
              <a:t>Adventure : 1</a:t>
            </a:r>
          </a:p>
          <a:p>
            <a:r>
              <a:rPr lang="en-US" altLang="ko-KR" dirty="0">
                <a:solidFill>
                  <a:schemeClr val="bg1"/>
                </a:solidFill>
              </a:rPr>
              <a:t>Romance : 1</a:t>
            </a:r>
          </a:p>
          <a:p>
            <a:r>
              <a:rPr lang="en-US" altLang="ko-KR" dirty="0">
                <a:solidFill>
                  <a:schemeClr val="bg1"/>
                </a:solidFill>
              </a:rPr>
              <a:t>Thriller : 1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3935" y="1755039"/>
            <a:ext cx="3036048" cy="455407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3153" y="1755039"/>
            <a:ext cx="3177610" cy="452809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3153" y="1755039"/>
            <a:ext cx="3224685" cy="4554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242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1.11111E-6 L -0.31159 -0.2027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586" y="-1013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2.96296E-6 L -0.08451 -0.20277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232" y="-10139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1" dur="2000" fill="hold"/>
                                        <p:tgtEl>
                                          <p:spTgt spid="6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2.96296E-6 L 0.16367 -0.20648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77" y="-10324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4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2.22222E-6 L 0.66445 -0.15694 " pathEditMode="relative" rAng="0" ptsTypes="AA">
                                      <p:cBhvr>
                                        <p:cTn id="41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216" y="-7847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53" presetClass="exit" presetSubtype="32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3" dur="2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5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-2.22222E-6 L 0.41966 -0.16088 " pathEditMode="relative" rAng="0" ptsTypes="AA">
                                      <p:cBhvr>
                                        <p:cTn id="48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977" y="-8056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53" presetClass="exit" presetSubtype="32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0" dur="20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2" dur="2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1.11022E-16 L 0.17487 -0.19722 " pathEditMode="relative" rAng="0" ptsTypes="AA">
                                      <p:cBhvr>
                                        <p:cTn id="55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737" y="-9861"/>
                                    </p:animMotion>
                                  </p:childTnLst>
                                </p:cTn>
                              </p:par>
                              <p:par>
                                <p:cTn id="56" presetID="53" presetClass="exit" presetSubtype="32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7" dur="20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20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9" dur="2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00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7" grpId="2"/>
      <p:bldP spid="49" grpId="0"/>
      <p:bldP spid="49" grpId="1"/>
      <p:bldP spid="49" grpId="2"/>
      <p:bldP spid="50" grpId="0"/>
      <p:bldP spid="50" grpId="1"/>
      <p:bldP spid="50" grpId="2"/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EC6E1DF8-2283-41C3-BD90-1D90412C806A}"/>
              </a:ext>
            </a:extLst>
          </p:cNvPr>
          <p:cNvSpPr/>
          <p:nvPr/>
        </p:nvSpPr>
        <p:spPr>
          <a:xfrm>
            <a:off x="10569348" y="-420132"/>
            <a:ext cx="397111" cy="390568"/>
          </a:xfrm>
          <a:prstGeom prst="roundRect">
            <a:avLst>
              <a:gd name="adj" fmla="val 7022"/>
            </a:avLst>
          </a:prstGeom>
          <a:solidFill>
            <a:srgbClr val="E509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61B4DB17-B45F-4623-B7D2-A9EC09C7A22B}"/>
              </a:ext>
            </a:extLst>
          </p:cNvPr>
          <p:cNvSpPr/>
          <p:nvPr/>
        </p:nvSpPr>
        <p:spPr>
          <a:xfrm>
            <a:off x="11061025" y="-420132"/>
            <a:ext cx="389890" cy="383466"/>
          </a:xfrm>
          <a:prstGeom prst="roundRect">
            <a:avLst>
              <a:gd name="adj" fmla="val 7022"/>
            </a:avLst>
          </a:prstGeom>
          <a:solidFill>
            <a:srgbClr val="E6B4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198997F2-2EB7-4B23-9DC5-A178DBAAB201}"/>
              </a:ext>
            </a:extLst>
          </p:cNvPr>
          <p:cNvSpPr/>
          <p:nvPr/>
        </p:nvSpPr>
        <p:spPr>
          <a:xfrm>
            <a:off x="11545481" y="-420132"/>
            <a:ext cx="392519" cy="386052"/>
          </a:xfrm>
          <a:prstGeom prst="roundRect">
            <a:avLst>
              <a:gd name="adj" fmla="val 7022"/>
            </a:avLst>
          </a:prstGeom>
          <a:solidFill>
            <a:srgbClr val="0A3F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8031EAA5-3A2B-4BF7-AFE8-0DD3391DC436}"/>
              </a:ext>
            </a:extLst>
          </p:cNvPr>
          <p:cNvSpPr/>
          <p:nvPr/>
        </p:nvSpPr>
        <p:spPr>
          <a:xfrm>
            <a:off x="10084892" y="-420132"/>
            <a:ext cx="389890" cy="383466"/>
          </a:xfrm>
          <a:prstGeom prst="roundRect">
            <a:avLst>
              <a:gd name="adj" fmla="val 7022"/>
            </a:avLst>
          </a:prstGeom>
          <a:solidFill>
            <a:srgbClr val="0972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151A5DF-79AA-45DD-9114-EF4328D78087}"/>
              </a:ext>
            </a:extLst>
          </p:cNvPr>
          <p:cNvSpPr txBox="1"/>
          <p:nvPr/>
        </p:nvSpPr>
        <p:spPr>
          <a:xfrm>
            <a:off x="-24042" y="0"/>
            <a:ext cx="12192000" cy="132343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4000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000" noProof="0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영화 추천 알고리즘</a:t>
            </a:r>
            <a:endParaRPr kumimoji="0" lang="en-US" altLang="ko-KR" sz="4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8" name="그림 4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591" y="104453"/>
            <a:ext cx="1808722" cy="395330"/>
          </a:xfrm>
          <a:prstGeom prst="rect">
            <a:avLst/>
          </a:prstGeom>
        </p:spPr>
      </p:pic>
      <p:sp>
        <p:nvSpPr>
          <p:cNvPr id="78" name="TextBox 77"/>
          <p:cNvSpPr txBox="1"/>
          <p:nvPr/>
        </p:nvSpPr>
        <p:spPr>
          <a:xfrm>
            <a:off x="566447" y="2565166"/>
            <a:ext cx="244345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</a:rPr>
              <a:t>종합 장르 결과</a:t>
            </a:r>
            <a:endParaRPr lang="en-US" altLang="ko-KR" sz="2400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Animation : 3</a:t>
            </a:r>
          </a:p>
          <a:p>
            <a:r>
              <a:rPr lang="en-US" altLang="ko-KR" dirty="0">
                <a:solidFill>
                  <a:schemeClr val="bg1"/>
                </a:solidFill>
              </a:rPr>
              <a:t>Action : 2</a:t>
            </a:r>
          </a:p>
          <a:p>
            <a:r>
              <a:rPr lang="en-US" altLang="ko-KR" dirty="0">
                <a:solidFill>
                  <a:schemeClr val="bg1"/>
                </a:solidFill>
              </a:rPr>
              <a:t>Fantasy : 2</a:t>
            </a:r>
          </a:p>
          <a:p>
            <a:r>
              <a:rPr lang="en-US" altLang="ko-KR" dirty="0">
                <a:solidFill>
                  <a:schemeClr val="bg1"/>
                </a:solidFill>
              </a:rPr>
              <a:t>Adventure : 1</a:t>
            </a:r>
          </a:p>
          <a:p>
            <a:r>
              <a:rPr lang="en-US" altLang="ko-KR" dirty="0">
                <a:solidFill>
                  <a:schemeClr val="bg1"/>
                </a:solidFill>
              </a:rPr>
              <a:t>Romance : 1</a:t>
            </a:r>
          </a:p>
          <a:p>
            <a:r>
              <a:rPr lang="en-US" altLang="ko-KR" dirty="0">
                <a:solidFill>
                  <a:schemeClr val="bg1"/>
                </a:solidFill>
              </a:rPr>
              <a:t>Thriller : 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5050B9C-3722-A97F-1BE8-219B981613B5}"/>
              </a:ext>
            </a:extLst>
          </p:cNvPr>
          <p:cNvSpPr txBox="1"/>
          <p:nvPr/>
        </p:nvSpPr>
        <p:spPr>
          <a:xfrm>
            <a:off x="6126838" y="2979296"/>
            <a:ext cx="3371105" cy="129266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ea typeface="맑은 고딕"/>
              </a:rPr>
              <a:t>상위 3개의 장르 결과</a:t>
            </a:r>
            <a:endParaRPr lang="en-US" altLang="ko-KR" sz="2400" dirty="0">
              <a:solidFill>
                <a:schemeClr val="bg1"/>
              </a:solidFill>
              <a:ea typeface="맑은 고딕"/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Animation : 3</a:t>
            </a:r>
          </a:p>
          <a:p>
            <a:r>
              <a:rPr lang="en-US" altLang="ko-KR" dirty="0">
                <a:solidFill>
                  <a:schemeClr val="bg1"/>
                </a:solidFill>
              </a:rPr>
              <a:t>Action : 2</a:t>
            </a:r>
          </a:p>
          <a:p>
            <a:r>
              <a:rPr lang="en-US" altLang="ko-KR" dirty="0">
                <a:solidFill>
                  <a:schemeClr val="bg1"/>
                </a:solidFill>
                <a:ea typeface="맑은 고딕"/>
              </a:rPr>
              <a:t>Fantasy : 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85608574-658F-0F12-A9B5-1B9E787F6532}"/>
              </a:ext>
            </a:extLst>
          </p:cNvPr>
          <p:cNvSpPr/>
          <p:nvPr/>
        </p:nvSpPr>
        <p:spPr>
          <a:xfrm>
            <a:off x="3429000" y="3263348"/>
            <a:ext cx="1833217" cy="72334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30834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83C3F16A-0766-4E6E-95BA-BCC83AAC0F23}"/>
              </a:ext>
            </a:extLst>
          </p:cNvPr>
          <p:cNvSpPr/>
          <p:nvPr/>
        </p:nvSpPr>
        <p:spPr>
          <a:xfrm>
            <a:off x="10569348" y="-420132"/>
            <a:ext cx="397111" cy="390568"/>
          </a:xfrm>
          <a:prstGeom prst="roundRect">
            <a:avLst>
              <a:gd name="adj" fmla="val 7022"/>
            </a:avLst>
          </a:prstGeom>
          <a:solidFill>
            <a:srgbClr val="E509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CC5A7B7F-653C-4864-BE69-536C487863F0}"/>
              </a:ext>
            </a:extLst>
          </p:cNvPr>
          <p:cNvSpPr/>
          <p:nvPr/>
        </p:nvSpPr>
        <p:spPr>
          <a:xfrm>
            <a:off x="11061025" y="-420132"/>
            <a:ext cx="389890" cy="383466"/>
          </a:xfrm>
          <a:prstGeom prst="roundRect">
            <a:avLst>
              <a:gd name="adj" fmla="val 7022"/>
            </a:avLst>
          </a:prstGeom>
          <a:solidFill>
            <a:srgbClr val="E6B4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782D653F-861A-4BF9-8147-3EF02534EE61}"/>
              </a:ext>
            </a:extLst>
          </p:cNvPr>
          <p:cNvSpPr/>
          <p:nvPr/>
        </p:nvSpPr>
        <p:spPr>
          <a:xfrm>
            <a:off x="11545481" y="-420132"/>
            <a:ext cx="392519" cy="386052"/>
          </a:xfrm>
          <a:prstGeom prst="roundRect">
            <a:avLst>
              <a:gd name="adj" fmla="val 7022"/>
            </a:avLst>
          </a:prstGeom>
          <a:solidFill>
            <a:srgbClr val="0A3F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43C71AD6-E761-4117-8D3C-DE009B6EB7EF}"/>
              </a:ext>
            </a:extLst>
          </p:cNvPr>
          <p:cNvSpPr/>
          <p:nvPr/>
        </p:nvSpPr>
        <p:spPr>
          <a:xfrm>
            <a:off x="10084892" y="-420132"/>
            <a:ext cx="389890" cy="383466"/>
          </a:xfrm>
          <a:prstGeom prst="roundRect">
            <a:avLst>
              <a:gd name="adj" fmla="val 7022"/>
            </a:avLst>
          </a:prstGeom>
          <a:solidFill>
            <a:srgbClr val="0972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928129" y="2605828"/>
                <a:ext cx="8287657" cy="116275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𝑆𝐶𝑂𝑅𝐸</m:t>
                      </m:r>
                      <m:r>
                        <a:rPr lang="en-US" altLang="ko-KR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num>
                        <m:den>
                          <m:r>
                            <a:rPr lang="en-US" altLang="ko-KR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altLang="ko-KR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den>
                      </m:f>
                      <m:r>
                        <a:rPr lang="en-US" altLang="ko-KR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° </m:t>
                      </m:r>
                      <m:r>
                        <a:rPr lang="en-US" altLang="ko-KR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  <m:r>
                        <a:rPr lang="en-US" altLang="ko-KR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</m:t>
                      </m:r>
                      <m:f>
                        <m:fPr>
                          <m:ctrlPr>
                            <a:rPr lang="en-US" altLang="ko-KR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</m:num>
                        <m:den>
                          <m:r>
                            <a:rPr lang="en-US" altLang="ko-KR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altLang="ko-KR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</m:den>
                      </m:f>
                      <m:r>
                        <a:rPr lang="en-US" altLang="ko-KR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° </m:t>
                      </m:r>
                      <m:r>
                        <a:rPr lang="en-US" altLang="ko-KR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ko-KR" altLang="en-US" sz="4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8129" y="2605828"/>
                <a:ext cx="8287657" cy="11627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TextBox 36">
            <a:extLst>
              <a:ext uri="{FF2B5EF4-FFF2-40B4-BE49-F238E27FC236}">
                <a16:creationId xmlns:a16="http://schemas.microsoft.com/office/drawing/2014/main" id="{2151A5DF-79AA-45DD-9114-EF4328D78087}"/>
              </a:ext>
            </a:extLst>
          </p:cNvPr>
          <p:cNvSpPr txBox="1"/>
          <p:nvPr/>
        </p:nvSpPr>
        <p:spPr>
          <a:xfrm>
            <a:off x="-24042" y="0"/>
            <a:ext cx="12192000" cy="132343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4000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000" noProof="0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영화 추천 알고리즘</a:t>
            </a:r>
            <a:endParaRPr kumimoji="0" lang="en-US" altLang="ko-KR" sz="4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591" y="104453"/>
            <a:ext cx="1808722" cy="39533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983467" y="5050971"/>
            <a:ext cx="587039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2000" dirty="0">
                <a:solidFill>
                  <a:schemeClr val="bg1"/>
                </a:solidFill>
                <a:latin typeface="+mn-ea"/>
              </a:rPr>
              <a:t>v : </a:t>
            </a:r>
            <a:r>
              <a:rPr lang="ko-KR" altLang="en-US" sz="2000" dirty="0">
                <a:solidFill>
                  <a:schemeClr val="bg1"/>
                </a:solidFill>
                <a:latin typeface="+mn-ea"/>
              </a:rPr>
              <a:t>영화에 대한 평가 수   </a:t>
            </a:r>
            <a:endParaRPr lang="en-US" altLang="ko-KR" sz="200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buFontTx/>
              <a:buChar char="-"/>
            </a:pPr>
            <a:r>
              <a:rPr lang="en-US" altLang="ko-KR" sz="2000" dirty="0">
                <a:solidFill>
                  <a:schemeClr val="bg1"/>
                </a:solidFill>
                <a:latin typeface="+mn-ea"/>
              </a:rPr>
              <a:t>m : </a:t>
            </a:r>
            <a:r>
              <a:rPr lang="ko-KR" altLang="en-US" sz="2000" dirty="0">
                <a:solidFill>
                  <a:schemeClr val="bg1"/>
                </a:solidFill>
                <a:latin typeface="+mn-ea"/>
              </a:rPr>
              <a:t>차트에 표시되어야 하는 최소 평가 수   </a:t>
            </a:r>
            <a:endParaRPr lang="en-US" altLang="ko-KR" sz="200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buFontTx/>
              <a:buChar char="-"/>
            </a:pPr>
            <a:r>
              <a:rPr lang="en-US" altLang="ko-KR" sz="2000" dirty="0">
                <a:solidFill>
                  <a:schemeClr val="bg1"/>
                </a:solidFill>
                <a:latin typeface="+mn-ea"/>
              </a:rPr>
              <a:t>R : </a:t>
            </a:r>
            <a:r>
              <a:rPr lang="ko-KR" altLang="en-US" sz="2000" dirty="0">
                <a:solidFill>
                  <a:schemeClr val="bg1"/>
                </a:solidFill>
                <a:latin typeface="+mn-ea"/>
              </a:rPr>
              <a:t>영화의 평점   </a:t>
            </a:r>
            <a:endParaRPr lang="en-US" altLang="ko-KR" sz="200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buFontTx/>
              <a:buChar char="-"/>
            </a:pPr>
            <a:r>
              <a:rPr lang="en-US" altLang="ko-KR" sz="2000" dirty="0">
                <a:solidFill>
                  <a:schemeClr val="bg1"/>
                </a:solidFill>
                <a:latin typeface="+mn-ea"/>
              </a:rPr>
              <a:t>C : m</a:t>
            </a:r>
            <a:r>
              <a:rPr lang="ko-KR" altLang="en-US" sz="2000" dirty="0">
                <a:solidFill>
                  <a:schemeClr val="bg1"/>
                </a:solidFill>
                <a:latin typeface="+mn-ea"/>
              </a:rPr>
              <a:t>을 만족하는 영화들의 평균 점수   </a:t>
            </a:r>
          </a:p>
          <a:p>
            <a:endParaRPr lang="ko-KR" altLang="en-US" sz="20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472925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83C3F16A-0766-4E6E-95BA-BCC83AAC0F23}"/>
              </a:ext>
            </a:extLst>
          </p:cNvPr>
          <p:cNvSpPr/>
          <p:nvPr/>
        </p:nvSpPr>
        <p:spPr>
          <a:xfrm>
            <a:off x="10569348" y="-420132"/>
            <a:ext cx="397111" cy="390568"/>
          </a:xfrm>
          <a:prstGeom prst="roundRect">
            <a:avLst>
              <a:gd name="adj" fmla="val 7022"/>
            </a:avLst>
          </a:prstGeom>
          <a:solidFill>
            <a:srgbClr val="E509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CC5A7B7F-653C-4864-BE69-536C487863F0}"/>
              </a:ext>
            </a:extLst>
          </p:cNvPr>
          <p:cNvSpPr/>
          <p:nvPr/>
        </p:nvSpPr>
        <p:spPr>
          <a:xfrm>
            <a:off x="11061025" y="-420132"/>
            <a:ext cx="389890" cy="383466"/>
          </a:xfrm>
          <a:prstGeom prst="roundRect">
            <a:avLst>
              <a:gd name="adj" fmla="val 7022"/>
            </a:avLst>
          </a:prstGeom>
          <a:solidFill>
            <a:srgbClr val="E6B4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782D653F-861A-4BF9-8147-3EF02534EE61}"/>
              </a:ext>
            </a:extLst>
          </p:cNvPr>
          <p:cNvSpPr/>
          <p:nvPr/>
        </p:nvSpPr>
        <p:spPr>
          <a:xfrm>
            <a:off x="11545481" y="-420132"/>
            <a:ext cx="392519" cy="386052"/>
          </a:xfrm>
          <a:prstGeom prst="roundRect">
            <a:avLst>
              <a:gd name="adj" fmla="val 7022"/>
            </a:avLst>
          </a:prstGeom>
          <a:solidFill>
            <a:srgbClr val="0A3F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43C71AD6-E761-4117-8D3C-DE009B6EB7EF}"/>
              </a:ext>
            </a:extLst>
          </p:cNvPr>
          <p:cNvSpPr/>
          <p:nvPr/>
        </p:nvSpPr>
        <p:spPr>
          <a:xfrm>
            <a:off x="10084892" y="-420132"/>
            <a:ext cx="389890" cy="383466"/>
          </a:xfrm>
          <a:prstGeom prst="roundRect">
            <a:avLst>
              <a:gd name="adj" fmla="val 7022"/>
            </a:avLst>
          </a:prstGeom>
          <a:solidFill>
            <a:srgbClr val="0972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151A5DF-79AA-45DD-9114-EF4328D78087}"/>
              </a:ext>
            </a:extLst>
          </p:cNvPr>
          <p:cNvSpPr txBox="1"/>
          <p:nvPr/>
        </p:nvSpPr>
        <p:spPr>
          <a:xfrm>
            <a:off x="-24042" y="0"/>
            <a:ext cx="12192000" cy="1323439"/>
          </a:xfrm>
          <a:prstGeom prst="rect">
            <a:avLst/>
          </a:prstGeom>
          <a:solidFill>
            <a:schemeClr val="tx1"/>
          </a:solidFill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4000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>
              <a:defRPr/>
            </a:pPr>
            <a:r>
              <a:rPr lang="ko-KR" altLang="en-US" sz="4000" dirty="0">
                <a:solidFill>
                  <a:schemeClr val="bg1"/>
                </a:solidFill>
                <a:latin typeface="맑은 고딕"/>
                <a:ea typeface="맑은 고딕"/>
              </a:rPr>
              <a:t>관련 </a:t>
            </a:r>
            <a:r>
              <a:rPr lang="ko-KR" altLang="en-US" sz="4000" noProof="0" dirty="0">
                <a:solidFill>
                  <a:schemeClr val="bg1"/>
                </a:solidFill>
                <a:latin typeface="맑은 고딕"/>
                <a:ea typeface="맑은 고딕"/>
              </a:rPr>
              <a:t>영화 알고리즘</a:t>
            </a:r>
            <a:endParaRPr lang="en-US" altLang="ko-KR" sz="4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맑은 고딕"/>
              <a:ea typeface="맑은 고딕"/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591" y="104453"/>
            <a:ext cx="1808722" cy="395330"/>
          </a:xfrm>
          <a:prstGeom prst="rect">
            <a:avLst/>
          </a:prstGeom>
        </p:spPr>
      </p:pic>
      <p:pic>
        <p:nvPicPr>
          <p:cNvPr id="2" name="그림 2" descr="안테나이(가) 표시된 사진&#10;&#10;자동 생성된 설명">
            <a:extLst>
              <a:ext uri="{FF2B5EF4-FFF2-40B4-BE49-F238E27FC236}">
                <a16:creationId xmlns:a16="http://schemas.microsoft.com/office/drawing/2014/main" id="{E63FD381-1E38-8103-450E-5928FEA836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6304" y="2418784"/>
            <a:ext cx="9070109" cy="2747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4576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로고이(가) 표시된 사진&#10;&#10;자동 생성된 설명">
            <a:extLst>
              <a:ext uri="{FF2B5EF4-FFF2-40B4-BE49-F238E27FC236}">
                <a16:creationId xmlns:a16="http://schemas.microsoft.com/office/drawing/2014/main" id="{E6F5ECFA-7E70-E82D-575B-1809AE56DA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591" y="104453"/>
            <a:ext cx="1808722" cy="395330"/>
          </a:xfrm>
          <a:prstGeom prst="rect">
            <a:avLst/>
          </a:prstGeom>
        </p:spPr>
      </p:pic>
      <p:pic>
        <p:nvPicPr>
          <p:cNvPr id="4" name="그림 4">
            <a:extLst>
              <a:ext uri="{FF2B5EF4-FFF2-40B4-BE49-F238E27FC236}">
                <a16:creationId xmlns:a16="http://schemas.microsoft.com/office/drawing/2014/main" id="{8F594091-A622-3510-1511-534EAB15910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4469" r="-107" b="20805"/>
          <a:stretch/>
        </p:blipFill>
        <p:spPr>
          <a:xfrm>
            <a:off x="-38099" y="937313"/>
            <a:ext cx="12268209" cy="4968804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D4835C7E-9C2E-6BC7-240E-9F82EF0A3A3E}"/>
              </a:ext>
            </a:extLst>
          </p:cNvPr>
          <p:cNvSpPr/>
          <p:nvPr/>
        </p:nvSpPr>
        <p:spPr>
          <a:xfrm>
            <a:off x="0" y="500324"/>
            <a:ext cx="12192000" cy="5715323"/>
          </a:xfrm>
          <a:prstGeom prst="rect">
            <a:avLst/>
          </a:prstGeom>
          <a:gradFill flip="none" rotWithShape="1">
            <a:gsLst>
              <a:gs pos="12000">
                <a:schemeClr val="tx1">
                  <a:alpha val="0"/>
                </a:schemeClr>
              </a:gs>
              <a:gs pos="88000">
                <a:schemeClr val="tx1">
                  <a:alpha val="70000"/>
                </a:schemeClr>
              </a:gs>
            </a:gsLst>
            <a:lin ang="10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8AB6174-5963-5C55-9111-07667B10F063}"/>
              </a:ext>
            </a:extLst>
          </p:cNvPr>
          <p:cNvSpPr txBox="1"/>
          <p:nvPr/>
        </p:nvSpPr>
        <p:spPr>
          <a:xfrm>
            <a:off x="465999" y="2563701"/>
            <a:ext cx="6921500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defRPr/>
            </a:pPr>
            <a:r>
              <a:rPr lang="ko-KR" altLang="en-US" sz="5400" b="1" dirty="0">
                <a:solidFill>
                  <a:schemeClr val="bg1"/>
                </a:solidFill>
                <a:latin typeface="맑은 고딕"/>
                <a:ea typeface="맑은 고딕"/>
              </a:rPr>
              <a:t>시연 영상</a:t>
            </a:r>
            <a:endParaRPr lang="en-US" altLang="ko-KR" sz="5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886940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FilmGrai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3337" r="126" b="18328"/>
          <a:stretch/>
        </p:blipFill>
        <p:spPr>
          <a:xfrm>
            <a:off x="4933840" y="-2626"/>
            <a:ext cx="7249044" cy="687821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151A5DF-79AA-45DD-9114-EF4328D78087}"/>
              </a:ext>
            </a:extLst>
          </p:cNvPr>
          <p:cNvSpPr txBox="1"/>
          <p:nvPr/>
        </p:nvSpPr>
        <p:spPr>
          <a:xfrm>
            <a:off x="553128" y="1312453"/>
            <a:ext cx="28225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목차</a:t>
            </a:r>
            <a:endParaRPr kumimoji="0" lang="en-US" altLang="ko-KR" sz="4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591" y="104453"/>
            <a:ext cx="1808722" cy="395330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5290525E-A164-4FD5-BC3E-F1B8039B7CA2}"/>
              </a:ext>
            </a:extLst>
          </p:cNvPr>
          <p:cNvSpPr/>
          <p:nvPr/>
        </p:nvSpPr>
        <p:spPr>
          <a:xfrm>
            <a:off x="2867397" y="-13138"/>
            <a:ext cx="8824686" cy="6868160"/>
          </a:xfrm>
          <a:prstGeom prst="rect">
            <a:avLst/>
          </a:prstGeom>
          <a:gradFill flip="none" rotWithShape="1">
            <a:gsLst>
              <a:gs pos="12000">
                <a:schemeClr val="tx1">
                  <a:alpha val="0"/>
                </a:schemeClr>
              </a:gs>
              <a:gs pos="88000">
                <a:schemeClr val="tx1">
                  <a:alpha val="70000"/>
                </a:schemeClr>
              </a:gs>
            </a:gsLst>
            <a:lin ang="10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385688" y="816866"/>
            <a:ext cx="35988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</a:rPr>
              <a:t>001 </a:t>
            </a:r>
            <a:r>
              <a:rPr lang="ko-KR" altLang="en-US" sz="3600" b="1" dirty="0">
                <a:solidFill>
                  <a:schemeClr val="bg1"/>
                </a:solidFill>
              </a:rPr>
              <a:t>초기 구상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385688" y="2807194"/>
            <a:ext cx="39760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</a:rPr>
              <a:t>002 </a:t>
            </a:r>
            <a:r>
              <a:rPr lang="ko-KR" altLang="en-US" sz="3600" b="1" dirty="0">
                <a:solidFill>
                  <a:schemeClr val="bg1"/>
                </a:solidFill>
              </a:rPr>
              <a:t>구현 서비스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385688" y="4837677"/>
            <a:ext cx="3598838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ea typeface="맑은 고딕"/>
              </a:rPr>
              <a:t>003 </a:t>
            </a:r>
            <a:r>
              <a:rPr lang="en-US" altLang="ko-KR" sz="3600" b="1" dirty="0" err="1">
                <a:solidFill>
                  <a:schemeClr val="bg1"/>
                </a:solidFill>
                <a:ea typeface="맑은 고딕"/>
              </a:rPr>
              <a:t>시연</a:t>
            </a:r>
            <a:r>
              <a:rPr lang="en-US" altLang="ko-KR" sz="3600" b="1" dirty="0">
                <a:solidFill>
                  <a:schemeClr val="bg1"/>
                </a:solidFill>
                <a:ea typeface="맑은 고딕"/>
              </a:rPr>
              <a:t> 영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17104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31"/>
          <a:stretch/>
        </p:blipFill>
        <p:spPr>
          <a:xfrm rot="10800000">
            <a:off x="4035654" y="0"/>
            <a:ext cx="8175395" cy="6858000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4557486" y="1190171"/>
            <a:ext cx="7241163" cy="4862286"/>
          </a:xfrm>
          <a:prstGeom prst="rect">
            <a:avLst/>
          </a:prstGeom>
          <a:solidFill>
            <a:schemeClr val="tx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4F5E2DD4-42D7-4FDF-A8E4-15516370588A}"/>
              </a:ext>
            </a:extLst>
          </p:cNvPr>
          <p:cNvSpPr/>
          <p:nvPr/>
        </p:nvSpPr>
        <p:spPr>
          <a:xfrm>
            <a:off x="10569348" y="-420132"/>
            <a:ext cx="397111" cy="390568"/>
          </a:xfrm>
          <a:prstGeom prst="roundRect">
            <a:avLst>
              <a:gd name="adj" fmla="val 7022"/>
            </a:avLst>
          </a:prstGeom>
          <a:solidFill>
            <a:srgbClr val="E509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9D4B4023-6B22-4879-A75E-5C46AB60D992}"/>
              </a:ext>
            </a:extLst>
          </p:cNvPr>
          <p:cNvSpPr/>
          <p:nvPr/>
        </p:nvSpPr>
        <p:spPr>
          <a:xfrm>
            <a:off x="11061025" y="-420132"/>
            <a:ext cx="389890" cy="383466"/>
          </a:xfrm>
          <a:prstGeom prst="roundRect">
            <a:avLst>
              <a:gd name="adj" fmla="val 7022"/>
            </a:avLst>
          </a:prstGeom>
          <a:solidFill>
            <a:srgbClr val="E6B4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44B14E54-05B8-4B55-B093-25BDB735BCD4}"/>
              </a:ext>
            </a:extLst>
          </p:cNvPr>
          <p:cNvSpPr/>
          <p:nvPr/>
        </p:nvSpPr>
        <p:spPr>
          <a:xfrm>
            <a:off x="11545481" y="-420132"/>
            <a:ext cx="392519" cy="386052"/>
          </a:xfrm>
          <a:prstGeom prst="roundRect">
            <a:avLst>
              <a:gd name="adj" fmla="val 7022"/>
            </a:avLst>
          </a:prstGeom>
          <a:solidFill>
            <a:srgbClr val="0A3F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D141C4D1-4BEA-48AD-97D7-BA4E055FDB74}"/>
              </a:ext>
            </a:extLst>
          </p:cNvPr>
          <p:cNvSpPr/>
          <p:nvPr/>
        </p:nvSpPr>
        <p:spPr>
          <a:xfrm>
            <a:off x="10084892" y="-420132"/>
            <a:ext cx="389890" cy="383466"/>
          </a:xfrm>
          <a:prstGeom prst="roundRect">
            <a:avLst>
              <a:gd name="adj" fmla="val 7022"/>
            </a:avLst>
          </a:prstGeom>
          <a:solidFill>
            <a:srgbClr val="0972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CCA606F-E75C-4FEC-9780-7CED1672ADAB}"/>
              </a:ext>
            </a:extLst>
          </p:cNvPr>
          <p:cNvSpPr txBox="1"/>
          <p:nvPr/>
        </p:nvSpPr>
        <p:spPr>
          <a:xfrm>
            <a:off x="6506169" y="1522227"/>
            <a:ext cx="2572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박성욱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3AD8684-38DB-4C42-835C-EBA91EDB6552}"/>
              </a:ext>
            </a:extLst>
          </p:cNvPr>
          <p:cNvSpPr txBox="1"/>
          <p:nvPr/>
        </p:nvSpPr>
        <p:spPr>
          <a:xfrm>
            <a:off x="6506167" y="2299168"/>
            <a:ext cx="54906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 베이스 모델링</a:t>
            </a:r>
            <a:r>
              <a: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(ERD) </a:t>
            </a:r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설계</a:t>
            </a:r>
            <a:endParaRPr lang="en-US" altLang="ko-KR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백엔드</a:t>
            </a:r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Django </a:t>
            </a:r>
            <a:r>
              <a:rPr lang="en-US" altLang="ko-KR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api</a:t>
            </a:r>
            <a:r>
              <a: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설계 및 개발</a:t>
            </a:r>
            <a:endParaRPr lang="en-US" altLang="ko-KR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영화 추천 알고리즘 및 관련 알고리즘 개발</a:t>
            </a:r>
            <a:r>
              <a: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pPr marL="285750" indent="-285750">
              <a:buFontTx/>
              <a:buChar char="-"/>
            </a:pPr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Vue</a:t>
            </a:r>
            <a:r>
              <a: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전체적인 </a:t>
            </a:r>
            <a:r>
              <a:rPr lang="en-US" altLang="ko-KR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Vuex</a:t>
            </a:r>
            <a:r>
              <a: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api</a:t>
            </a:r>
            <a:r>
              <a: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Axios</a:t>
            </a:r>
            <a:r>
              <a: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6CF7F42-98B9-4BC4-A776-C59B1CDE00D2}"/>
              </a:ext>
            </a:extLst>
          </p:cNvPr>
          <p:cNvSpPr txBox="1"/>
          <p:nvPr/>
        </p:nvSpPr>
        <p:spPr>
          <a:xfrm>
            <a:off x="6511220" y="4058229"/>
            <a:ext cx="2572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백승은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5072C46-C735-4D96-9CC2-F030B61E11EE}"/>
              </a:ext>
            </a:extLst>
          </p:cNvPr>
          <p:cNvSpPr txBox="1"/>
          <p:nvPr/>
        </p:nvSpPr>
        <p:spPr>
          <a:xfrm>
            <a:off x="6506167" y="4835170"/>
            <a:ext cx="52924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Vue</a:t>
            </a:r>
            <a:r>
              <a: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Views, component </a:t>
            </a:r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설계 및 개발</a:t>
            </a:r>
            <a:endParaRPr lang="en-US" altLang="ko-KR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Vue</a:t>
            </a:r>
            <a:r>
              <a: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전제 </a:t>
            </a:r>
            <a:r>
              <a: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router </a:t>
            </a:r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설계 및 개발</a:t>
            </a:r>
            <a:endParaRPr lang="en-US" altLang="ko-KR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페이지 </a:t>
            </a:r>
            <a:r>
              <a:rPr lang="ko-KR" altLang="en-US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목업</a:t>
            </a:r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설계 </a:t>
            </a:r>
            <a:r>
              <a: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&amp; </a:t>
            </a:r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전체 프로젝트 디자인</a:t>
            </a:r>
          </a:p>
        </p:txBody>
      </p:sp>
      <p:pic>
        <p:nvPicPr>
          <p:cNvPr id="44" name="그림 4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591" y="104453"/>
            <a:ext cx="1808722" cy="39533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3389" y="4058229"/>
            <a:ext cx="1277199" cy="170027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3389" y="1522228"/>
            <a:ext cx="1277199" cy="1700272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6506167" y="1983892"/>
            <a:ext cx="4648852" cy="10710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/>
          <p:cNvSpPr/>
          <p:nvPr/>
        </p:nvSpPr>
        <p:spPr>
          <a:xfrm>
            <a:off x="6506167" y="4570430"/>
            <a:ext cx="4648852" cy="10710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151A5DF-79AA-45DD-9114-EF4328D78087}"/>
              </a:ext>
            </a:extLst>
          </p:cNvPr>
          <p:cNvSpPr txBox="1"/>
          <p:nvPr/>
        </p:nvSpPr>
        <p:spPr>
          <a:xfrm>
            <a:off x="553128" y="1312453"/>
            <a:ext cx="28225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팀원 소개</a:t>
            </a:r>
            <a:endParaRPr kumimoji="0" lang="en-US" altLang="ko-KR" sz="4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706358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632536"/>
            <a:ext cx="12192000" cy="5710207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5290525E-A164-4FD5-BC3E-F1B8039B7CA2}"/>
              </a:ext>
            </a:extLst>
          </p:cNvPr>
          <p:cNvSpPr/>
          <p:nvPr/>
        </p:nvSpPr>
        <p:spPr>
          <a:xfrm>
            <a:off x="0" y="632536"/>
            <a:ext cx="12192000" cy="5715323"/>
          </a:xfrm>
          <a:prstGeom prst="rect">
            <a:avLst/>
          </a:prstGeom>
          <a:gradFill flip="none" rotWithShape="1">
            <a:gsLst>
              <a:gs pos="12000">
                <a:schemeClr val="tx1">
                  <a:alpha val="0"/>
                </a:schemeClr>
              </a:gs>
              <a:gs pos="88000">
                <a:schemeClr val="tx1">
                  <a:alpha val="70000"/>
                </a:schemeClr>
              </a:gs>
            </a:gsLst>
            <a:lin ang="10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58B37605-23AE-4471-ABDD-9E985283D48D}"/>
              </a:ext>
            </a:extLst>
          </p:cNvPr>
          <p:cNvSpPr/>
          <p:nvPr/>
        </p:nvSpPr>
        <p:spPr>
          <a:xfrm>
            <a:off x="10540319" y="-536247"/>
            <a:ext cx="397111" cy="390568"/>
          </a:xfrm>
          <a:prstGeom prst="roundRect">
            <a:avLst>
              <a:gd name="adj" fmla="val 7022"/>
            </a:avLst>
          </a:prstGeom>
          <a:solidFill>
            <a:srgbClr val="E509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C3BCC3FD-9DF4-4D84-95BC-A50FC46DCC5A}"/>
              </a:ext>
            </a:extLst>
          </p:cNvPr>
          <p:cNvSpPr/>
          <p:nvPr/>
        </p:nvSpPr>
        <p:spPr>
          <a:xfrm>
            <a:off x="11031996" y="-536247"/>
            <a:ext cx="389890" cy="383466"/>
          </a:xfrm>
          <a:prstGeom prst="roundRect">
            <a:avLst>
              <a:gd name="adj" fmla="val 7022"/>
            </a:avLst>
          </a:prstGeom>
          <a:solidFill>
            <a:srgbClr val="E6B4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3D26EB75-4847-461B-9DE4-0825008FCCC3}"/>
              </a:ext>
            </a:extLst>
          </p:cNvPr>
          <p:cNvSpPr/>
          <p:nvPr/>
        </p:nvSpPr>
        <p:spPr>
          <a:xfrm>
            <a:off x="11516452" y="-536247"/>
            <a:ext cx="392519" cy="386052"/>
          </a:xfrm>
          <a:prstGeom prst="roundRect">
            <a:avLst>
              <a:gd name="adj" fmla="val 7022"/>
            </a:avLst>
          </a:prstGeom>
          <a:solidFill>
            <a:srgbClr val="0A3F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7C3EA1F6-2B42-4A0F-AF6F-5945794FC04B}"/>
              </a:ext>
            </a:extLst>
          </p:cNvPr>
          <p:cNvSpPr/>
          <p:nvPr/>
        </p:nvSpPr>
        <p:spPr>
          <a:xfrm>
            <a:off x="10055863" y="-536247"/>
            <a:ext cx="389890" cy="383466"/>
          </a:xfrm>
          <a:prstGeom prst="roundRect">
            <a:avLst>
              <a:gd name="adj" fmla="val 7022"/>
            </a:avLst>
          </a:prstGeom>
          <a:solidFill>
            <a:srgbClr val="0972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591" y="104453"/>
            <a:ext cx="1808722" cy="39533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61DA03A-6824-4653-93F2-14709DC58425}"/>
              </a:ext>
            </a:extLst>
          </p:cNvPr>
          <p:cNvSpPr txBox="1"/>
          <p:nvPr/>
        </p:nvSpPr>
        <p:spPr>
          <a:xfrm>
            <a:off x="465999" y="2563701"/>
            <a:ext cx="69215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5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초기 구상 및 설계</a:t>
            </a:r>
            <a:endParaRPr lang="en-US" altLang="ko-KR" sz="5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93969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8593" y="1360069"/>
            <a:ext cx="8414814" cy="5048888"/>
          </a:xfrm>
          <a:prstGeom prst="rect">
            <a:avLst/>
          </a:prstGeom>
        </p:spPr>
      </p:pic>
      <p:pic>
        <p:nvPicPr>
          <p:cNvPr id="37" name="그림 3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591" y="104453"/>
            <a:ext cx="1808722" cy="39533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2151A5DF-79AA-45DD-9114-EF4328D78087}"/>
              </a:ext>
            </a:extLst>
          </p:cNvPr>
          <p:cNvSpPr txBox="1"/>
          <p:nvPr/>
        </p:nvSpPr>
        <p:spPr>
          <a:xfrm>
            <a:off x="0" y="499783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메인 페이지</a:t>
            </a:r>
            <a:endParaRPr kumimoji="0" lang="en-US" altLang="ko-KR" sz="4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8593" y="1360069"/>
            <a:ext cx="8414814" cy="5053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459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6314" y="1207669"/>
            <a:ext cx="8626398" cy="5177755"/>
          </a:xfrm>
          <a:prstGeom prst="rect">
            <a:avLst/>
          </a:prstGeom>
        </p:spPr>
      </p:pic>
      <p:pic>
        <p:nvPicPr>
          <p:cNvPr id="37" name="그림 3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591" y="104453"/>
            <a:ext cx="1808722" cy="39533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2151A5DF-79AA-45DD-9114-EF4328D78087}"/>
              </a:ext>
            </a:extLst>
          </p:cNvPr>
          <p:cNvSpPr txBox="1"/>
          <p:nvPr/>
        </p:nvSpPr>
        <p:spPr>
          <a:xfrm>
            <a:off x="0" y="499783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lgerian" panose="04020705040A02060702" pitchFamily="82" charset="0"/>
                <a:ea typeface="맑은 고딕" panose="020B0503020000020004" pitchFamily="50" charset="-127"/>
              </a:rPr>
              <a:t>로그인 및</a:t>
            </a:r>
            <a:r>
              <a:rPr lang="en-US" altLang="ko-KR" sz="4000" dirty="0">
                <a:solidFill>
                  <a:prstClr val="white"/>
                </a:solidFill>
                <a:latin typeface="Algerian" panose="04020705040A02060702" pitchFamily="82" charset="0"/>
                <a:ea typeface="맑은 고딕" panose="020B0503020000020004" pitchFamily="50" charset="-127"/>
              </a:rPr>
              <a:t> </a:t>
            </a:r>
            <a:r>
              <a:rPr lang="ko-KR" altLang="en-US" sz="4000" dirty="0">
                <a:solidFill>
                  <a:prstClr val="white"/>
                </a:solidFill>
                <a:latin typeface="Algerian" panose="04020705040A02060702" pitchFamily="82" charset="0"/>
                <a:ea typeface="맑은 고딕" panose="020B0503020000020004" pitchFamily="50" charset="-127"/>
              </a:rPr>
              <a:t>회원가입</a:t>
            </a:r>
            <a:endParaRPr kumimoji="0" lang="en-US" altLang="ko-KR" sz="4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lgerian" panose="04020705040A02060702" pitchFamily="82" charset="0"/>
              <a:ea typeface="맑은 고딕" panose="020B0503020000020004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6313" y="1207669"/>
            <a:ext cx="8626398" cy="5177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43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2013" y="6858000"/>
            <a:ext cx="4120096" cy="1050269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7972" y="1207669"/>
            <a:ext cx="4096055" cy="51195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6054" y="1207669"/>
            <a:ext cx="4096055" cy="511950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2151A5DF-79AA-45DD-9114-EF4328D78087}"/>
              </a:ext>
            </a:extLst>
          </p:cNvPr>
          <p:cNvSpPr txBox="1"/>
          <p:nvPr/>
        </p:nvSpPr>
        <p:spPr>
          <a:xfrm>
            <a:off x="-24042" y="0"/>
            <a:ext cx="12192000" cy="132343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4000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000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영화 조회</a:t>
            </a:r>
            <a:endParaRPr kumimoji="0" lang="en-US" altLang="ko-KR" sz="4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591" y="104453"/>
            <a:ext cx="1808722" cy="395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332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-7.40741E-7 L -4.58333E-6 -0.81852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092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0.81852 L -0.0013 -1.61018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958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Box 37">
            <a:extLst>
              <a:ext uri="{FF2B5EF4-FFF2-40B4-BE49-F238E27FC236}">
                <a16:creationId xmlns:a16="http://schemas.microsoft.com/office/drawing/2014/main" id="{2151A5DF-79AA-45DD-9114-EF4328D78087}"/>
              </a:ext>
            </a:extLst>
          </p:cNvPr>
          <p:cNvSpPr txBox="1"/>
          <p:nvPr/>
        </p:nvSpPr>
        <p:spPr>
          <a:xfrm>
            <a:off x="-24042" y="0"/>
            <a:ext cx="12192000" cy="132343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4000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000" noProof="0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프로필</a:t>
            </a:r>
            <a:endParaRPr lang="en-US" altLang="ko-KR" sz="4000" noProof="0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591" y="104453"/>
            <a:ext cx="1808722" cy="39533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6154" y="1323439"/>
            <a:ext cx="4062340" cy="5077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4010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912"/>
          <a:stretch/>
        </p:blipFill>
        <p:spPr>
          <a:xfrm>
            <a:off x="0" y="927310"/>
            <a:ext cx="12192000" cy="5119442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5290525E-A164-4FD5-BC3E-F1B8039B7CA2}"/>
              </a:ext>
            </a:extLst>
          </p:cNvPr>
          <p:cNvSpPr/>
          <p:nvPr/>
        </p:nvSpPr>
        <p:spPr>
          <a:xfrm>
            <a:off x="0" y="500324"/>
            <a:ext cx="12192000" cy="5715323"/>
          </a:xfrm>
          <a:prstGeom prst="rect">
            <a:avLst/>
          </a:prstGeom>
          <a:gradFill flip="none" rotWithShape="1">
            <a:gsLst>
              <a:gs pos="12000">
                <a:schemeClr val="tx1">
                  <a:alpha val="0"/>
                </a:schemeClr>
              </a:gs>
              <a:gs pos="88000">
                <a:schemeClr val="tx1">
                  <a:alpha val="70000"/>
                </a:schemeClr>
              </a:gs>
            </a:gsLst>
            <a:lin ang="10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61DA03A-6824-4653-93F2-14709DC58425}"/>
              </a:ext>
            </a:extLst>
          </p:cNvPr>
          <p:cNvSpPr txBox="1"/>
          <p:nvPr/>
        </p:nvSpPr>
        <p:spPr>
          <a:xfrm>
            <a:off x="465999" y="2563701"/>
            <a:ext cx="69215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5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구현 서비스</a:t>
            </a:r>
            <a:endParaRPr lang="en-US" altLang="ko-KR" sz="5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591" y="104453"/>
            <a:ext cx="1808722" cy="395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2900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ontrol xmlns="http://schemas.microsoft.com/VisualStudio/2011/storyboarding/control">
  <Id Name="System.Storyboarding.Backgrounds.RibbonApplication" Revision="1" Stencil="System.Storyboarding.Backgrounds" StencilVersion="0.1"/>
</Control>
</file>

<file path=customXml/item2.xml><?xml version="1.0" encoding="utf-8"?>
<Control xmlns="http://schemas.microsoft.com/VisualStudio/2011/storyboarding/control">
  <Id Name="System.Storyboarding.Backgrounds.DesktopTaskbar" Revision="1" Stencil="System.Storyboarding.Backgrounds" StencilVersion="0.1"/>
</Control>
</file>

<file path=customXml/itemProps1.xml><?xml version="1.0" encoding="utf-8"?>
<ds:datastoreItem xmlns:ds="http://schemas.openxmlformats.org/officeDocument/2006/customXml" ds:itemID="{9BEF6ECD-10B5-4FBB-80C3-7D9F61C03FC0}">
  <ds:schemaRefs>
    <ds:schemaRef ds:uri="http://schemas.microsoft.com/VisualStudio/2011/storyboarding/control"/>
  </ds:schemaRefs>
</ds:datastoreItem>
</file>

<file path=customXml/itemProps2.xml><?xml version="1.0" encoding="utf-8"?>
<ds:datastoreItem xmlns:ds="http://schemas.openxmlformats.org/officeDocument/2006/customXml" ds:itemID="{BF0F2A22-DF5F-4550-9022-82D02AF880CC}">
  <ds:schemaRefs>
    <ds:schemaRef ds:uri="http://schemas.microsoft.com/VisualStudio/2011/storyboarding/contro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284</TotalTime>
  <Words>280</Words>
  <Application>Microsoft Office PowerPoint</Application>
  <PresentationFormat>와이드스크린</PresentationFormat>
  <Paragraphs>113</Paragraphs>
  <Slides>14</Slides>
  <Notes>13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5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Cho minji</dc:creator>
  <cp:lastModifiedBy>SSAFY</cp:lastModifiedBy>
  <cp:revision>199</cp:revision>
  <dcterms:created xsi:type="dcterms:W3CDTF">2021-10-13T15:01:55Z</dcterms:created>
  <dcterms:modified xsi:type="dcterms:W3CDTF">2023-05-25T12:42:13Z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</Properties>
</file>